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handoutMasterIdLst>
    <p:handoutMasterId r:id="rId29"/>
  </p:handoutMasterIdLst>
  <p:sldIdLst>
    <p:sldId id="256" r:id="rId2"/>
    <p:sldId id="257" r:id="rId3"/>
    <p:sldId id="258" r:id="rId4"/>
    <p:sldId id="260" r:id="rId5"/>
    <p:sldId id="282" r:id="rId6"/>
    <p:sldId id="289" r:id="rId7"/>
    <p:sldId id="279" r:id="rId8"/>
    <p:sldId id="265" r:id="rId9"/>
    <p:sldId id="259" r:id="rId10"/>
    <p:sldId id="284" r:id="rId11"/>
    <p:sldId id="283" r:id="rId12"/>
    <p:sldId id="262" r:id="rId13"/>
    <p:sldId id="274" r:id="rId14"/>
    <p:sldId id="272" r:id="rId15"/>
    <p:sldId id="288" r:id="rId16"/>
    <p:sldId id="290" r:id="rId17"/>
    <p:sldId id="263" r:id="rId18"/>
    <p:sldId id="273" r:id="rId19"/>
    <p:sldId id="275" r:id="rId20"/>
    <p:sldId id="291" r:id="rId21"/>
    <p:sldId id="285" r:id="rId22"/>
    <p:sldId id="287" r:id="rId23"/>
    <p:sldId id="293" r:id="rId24"/>
    <p:sldId id="266" r:id="rId25"/>
    <p:sldId id="268" r:id="rId26"/>
    <p:sldId id="278" r:id="rId27"/>
    <p:sldId id="267" r:id="rId2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9" frameSlides="1"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8093" autoAdjust="0"/>
  </p:normalViewPr>
  <p:slideViewPr>
    <p:cSldViewPr snapToGrid="0" snapToObjects="1">
      <p:cViewPr varScale="1">
        <p:scale>
          <a:sx n="186" d="100"/>
          <a:sy n="186" d="100"/>
        </p:scale>
        <p:origin x="-112" y="-46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interSettings" Target="printerSettings/printerSettings1.bin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heme" Target="theme/theme1.xml"/><Relationship Id="rId3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DCF5CB-BCA6-1C44-A263-AA00ACB15107}" type="datetimeFigureOut">
              <a:rPr lang="en-US" smtClean="0"/>
              <a:t>9/18/15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2BF96E-F229-444A-9F20-DC1DFA778B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1805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752C0-FD90-4F43-AD7F-F9DADAD12A69}" type="datetimeFigureOut">
              <a:rPr lang="en-US" smtClean="0"/>
              <a:t>9/18/15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A002A-CB31-8740-8F29-A18C65613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0577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752C0-FD90-4F43-AD7F-F9DADAD12A69}" type="datetimeFigureOut">
              <a:rPr lang="en-US" smtClean="0"/>
              <a:t>9/18/15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A002A-CB31-8740-8F29-A18C65613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8449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752C0-FD90-4F43-AD7F-F9DADAD12A69}" type="datetimeFigureOut">
              <a:rPr lang="en-US" smtClean="0"/>
              <a:t>9/18/15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A002A-CB31-8740-8F29-A18C65613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9143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752C0-FD90-4F43-AD7F-F9DADAD12A69}" type="datetimeFigureOut">
              <a:rPr lang="en-US" smtClean="0"/>
              <a:t>9/18/15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A002A-CB31-8740-8F29-A18C65613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6995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752C0-FD90-4F43-AD7F-F9DADAD12A69}" type="datetimeFigureOut">
              <a:rPr lang="en-US" smtClean="0"/>
              <a:t>9/18/15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A002A-CB31-8740-8F29-A18C65613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1474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752C0-FD90-4F43-AD7F-F9DADAD12A69}" type="datetimeFigureOut">
              <a:rPr lang="en-US" smtClean="0"/>
              <a:t>9/18/15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A002A-CB31-8740-8F29-A18C65613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6676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752C0-FD90-4F43-AD7F-F9DADAD12A69}" type="datetimeFigureOut">
              <a:rPr lang="en-US" smtClean="0"/>
              <a:t>9/18/15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A002A-CB31-8740-8F29-A18C65613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6246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752C0-FD90-4F43-AD7F-F9DADAD12A69}" type="datetimeFigureOut">
              <a:rPr lang="en-US" smtClean="0"/>
              <a:t>9/18/15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A002A-CB31-8740-8F29-A18C65613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7981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752C0-FD90-4F43-AD7F-F9DADAD12A69}" type="datetimeFigureOut">
              <a:rPr lang="en-US" smtClean="0"/>
              <a:t>9/18/15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A002A-CB31-8740-8F29-A18C65613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9370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752C0-FD90-4F43-AD7F-F9DADAD12A69}" type="datetimeFigureOut">
              <a:rPr lang="en-US" smtClean="0"/>
              <a:t>9/18/15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A002A-CB31-8740-8F29-A18C65613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5933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752C0-FD90-4F43-AD7F-F9DADAD12A69}" type="datetimeFigureOut">
              <a:rPr lang="en-US" smtClean="0"/>
              <a:t>9/18/15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A002A-CB31-8740-8F29-A18C65613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5025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1752C0-FD90-4F43-AD7F-F9DADAD12A69}" type="datetimeFigureOut">
              <a:rPr lang="en-US" smtClean="0"/>
              <a:t>9/18/15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3A002A-CB31-8740-8F29-A18C65613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3568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tinyurl.com/ldp-containers" TargetMode="External"/><Relationship Id="rId4" Type="http://schemas.openxmlformats.org/officeDocument/2006/relationships/hyperlink" Target="http://www.w3.org/TR/ldp/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purl.dlib.indiana.edu/iudl/media/6537033f0r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w3.org/TR/2015/NOTE-ldpatch-20150728/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iki.duraspace.org/display/FEDORA40/RESTful+HTTP+API" TargetMode="External"/><Relationship Id="rId3" Type="http://schemas.openxmlformats.org/officeDocument/2006/relationships/image" Target="../media/image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3.org/TR/ldp-primer/" TargetMode="External"/><Relationship Id="rId4" Type="http://schemas.openxmlformats.org/officeDocument/2006/relationships/hyperlink" Target="http://hectorcorrea.com/%23/blog/introduction-to-ldp/67" TargetMode="External"/><Relationship Id="rId5" Type="http://schemas.openxmlformats.org/officeDocument/2006/relationships/hyperlink" Target="http://tinyurl.com/intro-to-ldp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w3.org/TR/ldp/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w3.org/DesignIssues/LinkedData.html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hyperlink" Target="https://en.wikipedia.org/wiki/Abraham_Lincoln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dbpedia.org/data/Abraham_Lincoln.n3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w3.org/TR/rdf-primer/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w3.org/TR/ldp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37293" y="-977372"/>
            <a:ext cx="9144000" cy="423100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006172"/>
            <a:ext cx="7772400" cy="3875072"/>
          </a:xfrm>
        </p:spPr>
        <p:txBody>
          <a:bodyPr>
            <a:normAutofit/>
          </a:bodyPr>
          <a:lstStyle/>
          <a:p>
            <a:pPr algn="r"/>
            <a:r>
              <a:rPr lang="en-US" dirty="0" smtClean="0"/>
              <a:t>Introduction to the </a:t>
            </a:r>
            <a:br>
              <a:rPr lang="en-US" dirty="0" smtClean="0"/>
            </a:br>
            <a:r>
              <a:rPr lang="en-US" dirty="0" smtClean="0"/>
              <a:t>Linked Data Platform (LDP)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2700" dirty="0" smtClean="0"/>
              <a:t>Hector Correa </a:t>
            </a:r>
            <a:br>
              <a:rPr lang="en-US" sz="2700" dirty="0" smtClean="0"/>
            </a:br>
            <a:r>
              <a:rPr lang="en-US" sz="2700" dirty="0" smtClean="0"/>
              <a:t>hjc14@psu.edu</a:t>
            </a:r>
            <a:br>
              <a:rPr lang="en-US" sz="2700" dirty="0" smtClean="0"/>
            </a:br>
            <a:r>
              <a:rPr lang="en-US" sz="2700" dirty="0" smtClean="0"/>
              <a:t>The Pennsylvania State University</a:t>
            </a:r>
            <a:endParaRPr lang="en-US" sz="27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4429" y="63268"/>
            <a:ext cx="2428631" cy="1942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5126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7486" y="2145847"/>
            <a:ext cx="7199086" cy="2290082"/>
          </a:xfrm>
        </p:spPr>
        <p:txBody>
          <a:bodyPr>
            <a:normAutofit fontScale="90000"/>
          </a:bodyPr>
          <a:lstStyle/>
          <a:p>
            <a:r>
              <a:rPr lang="en-US" smtClean="0"/>
              <a:t>Linked Data Platform (LDP)</a:t>
            </a:r>
            <a:br>
              <a:rPr lang="en-US" smtClean="0"/>
            </a:br>
            <a:r>
              <a:rPr lang="en-US" smtClean="0"/>
              <a:t>is </a:t>
            </a:r>
            <a:r>
              <a:rPr lang="en-US" dirty="0" smtClean="0"/>
              <a:t>an </a:t>
            </a:r>
            <a:r>
              <a:rPr lang="en-US" dirty="0"/>
              <a:t>HTTP API for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read-write </a:t>
            </a:r>
            <a:r>
              <a:rPr lang="en-US" dirty="0"/>
              <a:t>Linked Data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58307" y="5919987"/>
            <a:ext cx="61416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API stands for Application Programming Interface. </a:t>
            </a:r>
          </a:p>
          <a:p>
            <a:r>
              <a:rPr lang="en-US" sz="1400"/>
              <a:t>An API defines the rules to communicate with a program.</a:t>
            </a:r>
          </a:p>
        </p:txBody>
      </p:sp>
    </p:spTree>
    <p:extLst>
      <p:ext uri="{BB962C8B-B14F-4D97-AF65-F5344CB8AC3E}">
        <p14:creationId xmlns:p14="http://schemas.microsoft.com/office/powerpoint/2010/main" val="34657493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6948"/>
            <a:ext cx="8229600" cy="69515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Basic HTTP workflow</a:t>
            </a:r>
            <a:endParaRPr lang="en-US" dirty="0"/>
          </a:p>
        </p:txBody>
      </p:sp>
      <p:pic>
        <p:nvPicPr>
          <p:cNvPr id="6" name="Picture 5" descr="ldp_http_ful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029368"/>
            <a:ext cx="8114293" cy="5372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2097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4757" y="921733"/>
            <a:ext cx="3619500" cy="17145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14947" y="6390105"/>
            <a:ext cx="6470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http://www.w3.org/TR/</a:t>
            </a:r>
            <a:r>
              <a:rPr lang="en-US" dirty="0" err="1" smtClean="0"/>
              <a:t>ldp</a:t>
            </a:r>
            <a:r>
              <a:rPr lang="en-US" dirty="0" smtClean="0"/>
              <a:t>/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168337" y="1644104"/>
            <a:ext cx="6174195" cy="4310740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Everything is a </a:t>
            </a:r>
            <a:r>
              <a:rPr lang="en-US" b="1" dirty="0" smtClean="0"/>
              <a:t>Resource</a:t>
            </a:r>
          </a:p>
          <a:p>
            <a:endParaRPr lang="en-US" b="1" dirty="0"/>
          </a:p>
          <a:p>
            <a:r>
              <a:rPr lang="en-US" b="1" dirty="0" smtClean="0"/>
              <a:t>RDF Sources: </a:t>
            </a:r>
            <a:r>
              <a:rPr lang="en-US" dirty="0" smtClean="0"/>
              <a:t>expressed </a:t>
            </a:r>
            <a:r>
              <a:rPr lang="en-US" smtClean="0"/>
              <a:t>in Resource Description Framework (triples)</a:t>
            </a:r>
            <a:endParaRPr lang="en-US" dirty="0" smtClean="0"/>
          </a:p>
          <a:p>
            <a:endParaRPr lang="en-US" b="1" dirty="0"/>
          </a:p>
          <a:p>
            <a:r>
              <a:rPr lang="en-US" b="1" dirty="0" smtClean="0"/>
              <a:t>Non-RDF Sources: </a:t>
            </a:r>
            <a:r>
              <a:rPr lang="en-US" dirty="0" smtClean="0"/>
              <a:t>everything </a:t>
            </a:r>
            <a:r>
              <a:rPr lang="en-US" smtClean="0"/>
              <a:t>else (web </a:t>
            </a:r>
            <a:r>
              <a:rPr lang="en-US" dirty="0" smtClean="0"/>
              <a:t>pages, PDFs, image/audio/video files, binaries, et cetera)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Concepts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17920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487" y="1775306"/>
            <a:ext cx="9144000" cy="387584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b="1" dirty="0" smtClean="0">
                <a:latin typeface="Courier"/>
                <a:cs typeface="Courier"/>
              </a:rPr>
              <a:t>HTTP reques</a:t>
            </a:r>
            <a:r>
              <a:rPr lang="en-US" sz="1800" b="1" dirty="0">
                <a:latin typeface="Courier"/>
                <a:cs typeface="Courier"/>
              </a:rPr>
              <a:t>t</a:t>
            </a:r>
            <a:r>
              <a:rPr lang="en-US" sz="1800" b="1" dirty="0" smtClean="0">
                <a:latin typeface="Courier"/>
                <a:cs typeface="Courier"/>
              </a:rPr>
              <a:t> </a:t>
            </a:r>
          </a:p>
          <a:p>
            <a:pPr marL="400050" lvl="1" indent="0">
              <a:buNone/>
            </a:pPr>
            <a:r>
              <a:rPr lang="en-US" sz="1800" dirty="0" smtClean="0">
                <a:latin typeface="Courier"/>
                <a:cs typeface="Courier"/>
              </a:rPr>
              <a:t>POST </a:t>
            </a:r>
            <a:r>
              <a:rPr lang="en-US" sz="1800" dirty="0" err="1">
                <a:latin typeface="Courier"/>
                <a:cs typeface="Courier"/>
              </a:rPr>
              <a:t>localhost</a:t>
            </a:r>
            <a:r>
              <a:rPr lang="en-US" sz="1800" dirty="0" smtClean="0">
                <a:latin typeface="Courier"/>
                <a:cs typeface="Courier"/>
              </a:rPr>
              <a:t>/</a:t>
            </a:r>
          </a:p>
          <a:p>
            <a:pPr marL="0" indent="0">
              <a:buNone/>
            </a:pPr>
            <a:r>
              <a:rPr lang="en-US" sz="1800" dirty="0" smtClean="0">
                <a:latin typeface="Courier"/>
                <a:cs typeface="Courier"/>
              </a:rPr>
              <a:t>   Slug: </a:t>
            </a:r>
            <a:r>
              <a:rPr lang="en-US" sz="1800" b="1" dirty="0" smtClean="0">
                <a:latin typeface="Courier"/>
                <a:cs typeface="Courier"/>
              </a:rPr>
              <a:t>hydraconnect2015</a:t>
            </a:r>
          </a:p>
          <a:p>
            <a:pPr marL="0" indent="0">
              <a:buNone/>
            </a:pPr>
            <a:endParaRPr lang="en-US" sz="1800" b="1" dirty="0" smtClean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1800" dirty="0">
                <a:latin typeface="Courier"/>
                <a:cs typeface="Courier"/>
              </a:rPr>
              <a:t> </a:t>
            </a:r>
            <a:r>
              <a:rPr lang="en-US" sz="1800" dirty="0" smtClean="0">
                <a:latin typeface="Courier"/>
                <a:cs typeface="Courier"/>
              </a:rPr>
              <a:t>  &lt;&gt; </a:t>
            </a:r>
            <a:r>
              <a:rPr lang="en-US" sz="1800" dirty="0" err="1" smtClean="0">
                <a:latin typeface="Courier"/>
                <a:cs typeface="Courier"/>
              </a:rPr>
              <a:t>dcterms:title</a:t>
            </a:r>
            <a:r>
              <a:rPr lang="en-US" sz="1800" dirty="0" smtClean="0">
                <a:latin typeface="Courier"/>
                <a:cs typeface="Courier"/>
              </a:rPr>
              <a:t>   “Hydra Connect 2015”.</a:t>
            </a:r>
          </a:p>
          <a:p>
            <a:pPr marL="0" indent="0">
              <a:buNone/>
            </a:pPr>
            <a:r>
              <a:rPr lang="en-US" sz="1800" dirty="0">
                <a:latin typeface="Courier"/>
                <a:cs typeface="Courier"/>
              </a:rPr>
              <a:t> </a:t>
            </a:r>
            <a:r>
              <a:rPr lang="en-US" sz="1800" dirty="0" smtClean="0">
                <a:latin typeface="Courier"/>
                <a:cs typeface="Courier"/>
              </a:rPr>
              <a:t>  &lt;</a:t>
            </a:r>
            <a:r>
              <a:rPr lang="en-US" sz="1800" dirty="0">
                <a:latin typeface="Courier"/>
                <a:cs typeface="Courier"/>
              </a:rPr>
              <a:t>&gt; </a:t>
            </a:r>
            <a:r>
              <a:rPr lang="en-US" sz="1800" dirty="0" err="1" smtClean="0">
                <a:latin typeface="Courier"/>
                <a:cs typeface="Courier"/>
              </a:rPr>
              <a:t>dcterms:subject</a:t>
            </a:r>
            <a:r>
              <a:rPr lang="en-US" sz="1800" dirty="0" smtClean="0">
                <a:latin typeface="Courier"/>
                <a:cs typeface="Courier"/>
              </a:rPr>
              <a:t> “Hydra conference in Minneapolis”</a:t>
            </a:r>
            <a:r>
              <a:rPr lang="en-US" sz="1800" dirty="0">
                <a:latin typeface="Courier"/>
                <a:cs typeface="Courier"/>
              </a:rPr>
              <a:t>. </a:t>
            </a:r>
            <a:endParaRPr lang="en-US" sz="1800" dirty="0" smtClean="0">
              <a:latin typeface="Courier"/>
              <a:cs typeface="Courier"/>
            </a:endParaRPr>
          </a:p>
          <a:p>
            <a:pPr marL="0" indent="0">
              <a:buNone/>
            </a:pPr>
            <a:endParaRPr lang="en-US" sz="1800" dirty="0" smtClean="0">
              <a:latin typeface="Courier"/>
              <a:cs typeface="Courier"/>
            </a:endParaRPr>
          </a:p>
          <a:p>
            <a:pPr marL="0" indent="0">
              <a:buNone/>
            </a:pPr>
            <a:endParaRPr lang="en-US" sz="1800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1800" b="1" dirty="0" smtClean="0">
                <a:latin typeface="Courier"/>
                <a:cs typeface="Courier"/>
              </a:rPr>
              <a:t>HTTP response</a:t>
            </a:r>
          </a:p>
          <a:p>
            <a:pPr marL="400050" lvl="1" indent="0">
              <a:buNone/>
            </a:pPr>
            <a:r>
              <a:rPr lang="en-US" sz="1800" dirty="0" smtClean="0">
                <a:latin typeface="Courier"/>
                <a:cs typeface="Courier"/>
              </a:rPr>
              <a:t>HTTP/1.1 201 Created</a:t>
            </a:r>
          </a:p>
          <a:p>
            <a:pPr marL="400050" lvl="1" indent="0">
              <a:buNone/>
            </a:pPr>
            <a:r>
              <a:rPr lang="en-US" sz="1800" dirty="0" smtClean="0">
                <a:latin typeface="Courier"/>
                <a:cs typeface="Courier"/>
              </a:rPr>
              <a:t>Location: http://</a:t>
            </a:r>
            <a:r>
              <a:rPr lang="en-US" sz="1800" dirty="0" err="1" smtClean="0">
                <a:latin typeface="Courier"/>
                <a:cs typeface="Courier"/>
              </a:rPr>
              <a:t>localhost</a:t>
            </a:r>
            <a:r>
              <a:rPr lang="en-US" sz="1800" dirty="0" smtClean="0">
                <a:latin typeface="Courier"/>
                <a:cs typeface="Courier"/>
              </a:rPr>
              <a:t>/</a:t>
            </a:r>
            <a:r>
              <a:rPr lang="en-US" sz="1800" b="1" dirty="0" smtClean="0">
                <a:latin typeface="Courier"/>
                <a:cs typeface="Courier"/>
              </a:rPr>
              <a:t>hydraconnect2015</a:t>
            </a:r>
            <a:r>
              <a:rPr lang="en-US" sz="1800" dirty="0" smtClean="0">
                <a:latin typeface="Courier"/>
                <a:cs typeface="Courier"/>
              </a:rPr>
              <a:t>/</a:t>
            </a:r>
            <a:endParaRPr lang="en-US" sz="1800" b="1" dirty="0" smtClean="0">
              <a:latin typeface="Courier"/>
              <a:cs typeface="Courier"/>
            </a:endParaRPr>
          </a:p>
          <a:p>
            <a:pPr marL="400050" lvl="1" indent="0">
              <a:buNone/>
            </a:pPr>
            <a:endParaRPr lang="en-US" sz="1800" dirty="0" smtClean="0">
              <a:latin typeface="Courier"/>
              <a:cs typeface="Courier"/>
            </a:endParaRPr>
          </a:p>
          <a:p>
            <a:pPr marL="0" indent="0">
              <a:buNone/>
            </a:pPr>
            <a:endParaRPr lang="en-US" sz="1800" dirty="0" smtClean="0">
              <a:latin typeface="Courier"/>
              <a:cs typeface="Courier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694047" y="1252608"/>
            <a:ext cx="28895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2"/>
                </a:solidFill>
              </a:rPr>
              <a:t>HTTP POST to create a </a:t>
            </a:r>
          </a:p>
          <a:p>
            <a:r>
              <a:rPr lang="en-US" dirty="0" smtClean="0">
                <a:solidFill>
                  <a:schemeClr val="accent2"/>
                </a:solidFill>
              </a:rPr>
              <a:t>new RDF Source</a:t>
            </a:r>
          </a:p>
          <a:p>
            <a:r>
              <a:rPr lang="en-US" dirty="0" smtClean="0">
                <a:solidFill>
                  <a:schemeClr val="accent2"/>
                </a:solidFill>
              </a:rPr>
              <a:t>(hydraconnect2015)</a:t>
            </a:r>
            <a:endParaRPr lang="en-US" b="1" dirty="0">
              <a:solidFill>
                <a:schemeClr val="accent2"/>
              </a:solidFill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2895245" y="1584125"/>
            <a:ext cx="1672488" cy="672735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6336433" y="2977646"/>
            <a:ext cx="869707" cy="262309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392639" y="2654480"/>
            <a:ext cx="15599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2"/>
                </a:solidFill>
              </a:rPr>
              <a:t>Triples for the new resource</a:t>
            </a:r>
            <a:endParaRPr lang="en-US" b="1" dirty="0">
              <a:solidFill>
                <a:schemeClr val="accent2"/>
              </a:solidFill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 flipH="1">
            <a:off x="2823640" y="4457829"/>
            <a:ext cx="869707" cy="262309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704143" y="4249218"/>
            <a:ext cx="15518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2"/>
                </a:solidFill>
              </a:rPr>
              <a:t>Yup</a:t>
            </a:r>
            <a:r>
              <a:rPr lang="en-US" smtClean="0">
                <a:solidFill>
                  <a:schemeClr val="accent2"/>
                </a:solidFill>
              </a:rPr>
              <a:t>, created…</a:t>
            </a:r>
            <a:endParaRPr lang="en-US" b="1" dirty="0">
              <a:solidFill>
                <a:schemeClr val="accent2"/>
              </a:solidFill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 flipH="1" flipV="1">
            <a:off x="4431368" y="5518795"/>
            <a:ext cx="952533" cy="414172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5458767" y="5609801"/>
            <a:ext cx="25340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2"/>
                </a:solidFill>
              </a:rPr>
              <a:t>…and here is the URL of the new resource</a:t>
            </a:r>
            <a:endParaRPr lang="en-US" b="1" dirty="0">
              <a:solidFill>
                <a:schemeClr val="accent2"/>
              </a:solidFill>
            </a:endParaRP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137487" y="91797"/>
            <a:ext cx="8229600" cy="1143000"/>
          </a:xfrm>
        </p:spPr>
        <p:txBody>
          <a:bodyPr/>
          <a:lstStyle/>
          <a:p>
            <a:r>
              <a:rPr lang="en-US" dirty="0" smtClean="0"/>
              <a:t>Create a New RDF Source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48797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3170" y="1553322"/>
            <a:ext cx="8610202" cy="498275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b="1" dirty="0" smtClean="0">
                <a:latin typeface="Courier"/>
                <a:cs typeface="Courier"/>
              </a:rPr>
              <a:t>Client makes HTTP reques</a:t>
            </a:r>
            <a:r>
              <a:rPr lang="en-US" sz="1800" b="1" dirty="0">
                <a:latin typeface="Courier"/>
                <a:cs typeface="Courier"/>
              </a:rPr>
              <a:t>t</a:t>
            </a:r>
            <a:r>
              <a:rPr lang="en-US" sz="1800" b="1" dirty="0" smtClean="0">
                <a:latin typeface="Courier"/>
                <a:cs typeface="Courier"/>
              </a:rPr>
              <a:t> </a:t>
            </a:r>
          </a:p>
          <a:p>
            <a:pPr marL="400050" lvl="1" indent="0">
              <a:buNone/>
            </a:pPr>
            <a:r>
              <a:rPr lang="en-US" sz="1800" dirty="0" smtClean="0">
                <a:latin typeface="Courier"/>
                <a:cs typeface="Courier"/>
              </a:rPr>
              <a:t>GET localhost/</a:t>
            </a:r>
            <a:r>
              <a:rPr lang="en-US" sz="1800" b="1" dirty="0" smtClean="0">
                <a:latin typeface="Courier"/>
                <a:cs typeface="Courier"/>
              </a:rPr>
              <a:t>hydraconnect2015</a:t>
            </a:r>
          </a:p>
          <a:p>
            <a:pPr marL="400050" lvl="1" indent="0">
              <a:buNone/>
            </a:pPr>
            <a:endParaRPr lang="en-US" sz="1800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1800" b="1" dirty="0" smtClean="0">
                <a:latin typeface="Courier"/>
                <a:cs typeface="Courier"/>
              </a:rPr>
              <a:t>Server returns HTTP response</a:t>
            </a:r>
          </a:p>
          <a:p>
            <a:pPr marL="400050" lvl="1" indent="0">
              <a:buNone/>
            </a:pPr>
            <a:r>
              <a:rPr lang="en-US" sz="1800" dirty="0" smtClean="0">
                <a:latin typeface="Courier"/>
                <a:cs typeface="Courier"/>
              </a:rPr>
              <a:t>HTTP/1.1 200 OK</a:t>
            </a:r>
          </a:p>
          <a:p>
            <a:pPr marL="400050" lvl="1" indent="0">
              <a:buNone/>
            </a:pPr>
            <a:r>
              <a:rPr lang="en-US" sz="1600" dirty="0" smtClean="0">
                <a:latin typeface="Courier"/>
                <a:cs typeface="Courier"/>
              </a:rPr>
              <a:t>Content-Type: text/turtle</a:t>
            </a:r>
          </a:p>
          <a:p>
            <a:pPr marL="400050" lvl="1" indent="0">
              <a:buNone/>
            </a:pPr>
            <a:r>
              <a:rPr lang="en-US" sz="1600" dirty="0" smtClean="0">
                <a:latin typeface="Courier"/>
                <a:cs typeface="Courier"/>
              </a:rPr>
              <a:t>Link: &lt;http://www.w3.org/ns/</a:t>
            </a:r>
            <a:r>
              <a:rPr lang="en-US" sz="1600" dirty="0" err="1" smtClean="0">
                <a:latin typeface="Courier"/>
                <a:cs typeface="Courier"/>
              </a:rPr>
              <a:t>ldp#BasicContainer</a:t>
            </a:r>
            <a:r>
              <a:rPr lang="en-US" sz="1600" dirty="0" smtClean="0">
                <a:latin typeface="Courier"/>
                <a:cs typeface="Courier"/>
              </a:rPr>
              <a:t>&gt;; </a:t>
            </a:r>
            <a:r>
              <a:rPr lang="en-US" sz="1600" dirty="0" err="1" smtClean="0">
                <a:latin typeface="Courier"/>
                <a:cs typeface="Courier"/>
              </a:rPr>
              <a:t>rel</a:t>
            </a:r>
            <a:r>
              <a:rPr lang="en-US" sz="1600" dirty="0" smtClean="0">
                <a:latin typeface="Courier"/>
                <a:cs typeface="Courier"/>
              </a:rPr>
              <a:t>="type”, </a:t>
            </a:r>
          </a:p>
          <a:p>
            <a:pPr marL="400050" lvl="1" indent="0">
              <a:buNone/>
            </a:pPr>
            <a:r>
              <a:rPr lang="en-US" sz="1600" dirty="0">
                <a:latin typeface="Courier"/>
                <a:cs typeface="Courier"/>
              </a:rPr>
              <a:t> </a:t>
            </a:r>
            <a:r>
              <a:rPr lang="en-US" sz="1600" dirty="0" smtClean="0">
                <a:latin typeface="Courier"/>
                <a:cs typeface="Courier"/>
              </a:rPr>
              <a:t>     &lt;http://www.w3.org/ns/</a:t>
            </a:r>
            <a:r>
              <a:rPr lang="en-US" sz="1600" dirty="0" err="1" smtClean="0">
                <a:latin typeface="Courier"/>
                <a:cs typeface="Courier"/>
              </a:rPr>
              <a:t>ldp#Resource</a:t>
            </a:r>
            <a:r>
              <a:rPr lang="en-US" sz="1600" dirty="0" smtClean="0">
                <a:latin typeface="Courier"/>
                <a:cs typeface="Courier"/>
              </a:rPr>
              <a:t>&gt;; </a:t>
            </a:r>
            <a:r>
              <a:rPr lang="en-US" sz="1600" dirty="0" err="1" smtClean="0">
                <a:latin typeface="Courier"/>
                <a:cs typeface="Courier"/>
              </a:rPr>
              <a:t>rel</a:t>
            </a:r>
            <a:r>
              <a:rPr lang="en-US" sz="1600" dirty="0" smtClean="0">
                <a:latin typeface="Courier"/>
                <a:cs typeface="Courier"/>
              </a:rPr>
              <a:t>="type”</a:t>
            </a:r>
          </a:p>
          <a:p>
            <a:pPr marL="400050" lvl="1" indent="0">
              <a:buNone/>
            </a:pPr>
            <a:endParaRPr lang="en-US" sz="1800" dirty="0" smtClean="0">
              <a:solidFill>
                <a:srgbClr val="7F7F7F"/>
              </a:solidFill>
              <a:latin typeface="Courier"/>
              <a:cs typeface="Courier"/>
            </a:endParaRPr>
          </a:p>
          <a:p>
            <a:pPr marL="400050" lvl="1" indent="0">
              <a:buNone/>
            </a:pPr>
            <a:r>
              <a:rPr lang="en-US" sz="1800" dirty="0" smtClean="0">
                <a:latin typeface="Courier"/>
                <a:cs typeface="Courier"/>
              </a:rPr>
              <a:t>@prefix </a:t>
            </a:r>
            <a:r>
              <a:rPr lang="en-US" sz="1800" dirty="0" err="1" smtClean="0">
                <a:latin typeface="Courier"/>
                <a:cs typeface="Courier"/>
              </a:rPr>
              <a:t>dcterms</a:t>
            </a:r>
            <a:r>
              <a:rPr lang="en-US" sz="1800" dirty="0" smtClean="0">
                <a:latin typeface="Courier"/>
                <a:cs typeface="Courier"/>
              </a:rPr>
              <a:t>: &lt;http://</a:t>
            </a:r>
            <a:r>
              <a:rPr lang="en-US" sz="1800" dirty="0" err="1" smtClean="0">
                <a:latin typeface="Courier"/>
                <a:cs typeface="Courier"/>
              </a:rPr>
              <a:t>purl.org</a:t>
            </a:r>
            <a:r>
              <a:rPr lang="en-US" sz="1800" dirty="0" smtClean="0">
                <a:latin typeface="Courier"/>
                <a:cs typeface="Courier"/>
              </a:rPr>
              <a:t>/dc/terms/&gt;.</a:t>
            </a:r>
          </a:p>
          <a:p>
            <a:pPr marL="400050" lvl="1" indent="0">
              <a:buNone/>
            </a:pPr>
            <a:r>
              <a:rPr lang="en-US" sz="1800" dirty="0" smtClean="0">
                <a:latin typeface="Courier"/>
                <a:cs typeface="Courier"/>
              </a:rPr>
              <a:t>@prefix </a:t>
            </a:r>
            <a:r>
              <a:rPr lang="en-US" sz="1800" dirty="0" err="1" smtClean="0">
                <a:latin typeface="Courier"/>
                <a:cs typeface="Courier"/>
              </a:rPr>
              <a:t>ldp</a:t>
            </a:r>
            <a:r>
              <a:rPr lang="en-US" sz="1800" dirty="0" smtClean="0">
                <a:latin typeface="Courier"/>
                <a:cs typeface="Courier"/>
              </a:rPr>
              <a:t>: &lt;http://www.w3.org/ns/</a:t>
            </a:r>
            <a:r>
              <a:rPr lang="en-US" sz="1800" dirty="0" err="1" smtClean="0">
                <a:latin typeface="Courier"/>
                <a:cs typeface="Courier"/>
              </a:rPr>
              <a:t>ldp</a:t>
            </a:r>
            <a:r>
              <a:rPr lang="en-US" sz="1800" dirty="0" smtClean="0">
                <a:latin typeface="Courier"/>
                <a:cs typeface="Courier"/>
              </a:rPr>
              <a:t>#&gt;.</a:t>
            </a:r>
          </a:p>
          <a:p>
            <a:pPr marL="400050" lvl="1" indent="0">
              <a:buNone/>
            </a:pPr>
            <a:endParaRPr lang="en-US" sz="1800" dirty="0" smtClean="0">
              <a:latin typeface="Courier"/>
              <a:cs typeface="Courier"/>
            </a:endParaRPr>
          </a:p>
          <a:p>
            <a:pPr marL="400050" lvl="1" indent="0">
              <a:buNone/>
            </a:pPr>
            <a:r>
              <a:rPr lang="en-US" sz="1800" dirty="0" smtClean="0">
                <a:latin typeface="Courier"/>
                <a:cs typeface="Courier"/>
              </a:rPr>
              <a:t>&lt;</a:t>
            </a:r>
            <a:r>
              <a:rPr lang="en-US" sz="1800" dirty="0" err="1" smtClean="0">
                <a:latin typeface="Courier"/>
                <a:cs typeface="Courier"/>
              </a:rPr>
              <a:t>localhost</a:t>
            </a:r>
            <a:r>
              <a:rPr lang="en-US" sz="1800" dirty="0" smtClean="0">
                <a:latin typeface="Courier"/>
                <a:cs typeface="Courier"/>
              </a:rPr>
              <a:t>/</a:t>
            </a:r>
            <a:r>
              <a:rPr lang="en-US" sz="1800" b="1" dirty="0" smtClean="0">
                <a:latin typeface="Courier"/>
                <a:cs typeface="Courier"/>
              </a:rPr>
              <a:t>hydraconnect2015</a:t>
            </a:r>
            <a:r>
              <a:rPr lang="en-US" sz="1800" dirty="0" smtClean="0">
                <a:latin typeface="Courier"/>
                <a:cs typeface="Courier"/>
              </a:rPr>
              <a:t>/&gt; a </a:t>
            </a:r>
            <a:r>
              <a:rPr lang="en-US" sz="1800" dirty="0" err="1" smtClean="0">
                <a:latin typeface="Courier"/>
                <a:cs typeface="Courier"/>
              </a:rPr>
              <a:t>ldp:BasicContainer</a:t>
            </a:r>
            <a:r>
              <a:rPr lang="en-US" sz="1800" dirty="0" smtClean="0">
                <a:latin typeface="Courier"/>
                <a:cs typeface="Courier"/>
              </a:rPr>
              <a:t> ;</a:t>
            </a:r>
          </a:p>
          <a:p>
            <a:pPr marL="400050" lvl="1" indent="0">
              <a:buNone/>
            </a:pPr>
            <a:r>
              <a:rPr lang="en-US" sz="1800" dirty="0" smtClean="0">
                <a:latin typeface="Courier"/>
                <a:cs typeface="Courier"/>
              </a:rPr>
              <a:t>   </a:t>
            </a:r>
            <a:r>
              <a:rPr lang="en-US" sz="1800" dirty="0" err="1" smtClean="0">
                <a:latin typeface="Courier"/>
                <a:cs typeface="Courier"/>
              </a:rPr>
              <a:t>dc:title</a:t>
            </a:r>
            <a:r>
              <a:rPr lang="en-US" sz="1800" dirty="0" smtClean="0">
                <a:latin typeface="Courier"/>
                <a:cs typeface="Courier"/>
              </a:rPr>
              <a:t> </a:t>
            </a:r>
            <a:r>
              <a:rPr lang="en-US" sz="1800" dirty="0">
                <a:latin typeface="Courier"/>
                <a:cs typeface="Courier"/>
              </a:rPr>
              <a:t>“Hydra </a:t>
            </a:r>
            <a:r>
              <a:rPr lang="en-US" sz="1800" dirty="0" smtClean="0">
                <a:latin typeface="Courier"/>
                <a:cs typeface="Courier"/>
              </a:rPr>
              <a:t>Connect 2015” ;</a:t>
            </a:r>
          </a:p>
          <a:p>
            <a:pPr marL="400050" lvl="1" indent="0">
              <a:buNone/>
            </a:pPr>
            <a:r>
              <a:rPr lang="en-US" sz="1800" dirty="0" smtClean="0">
                <a:latin typeface="Courier"/>
                <a:cs typeface="Courier"/>
              </a:rPr>
              <a:t>   </a:t>
            </a:r>
            <a:r>
              <a:rPr lang="en-US" sz="1800" dirty="0" err="1" smtClean="0">
                <a:latin typeface="Courier"/>
                <a:cs typeface="Courier"/>
              </a:rPr>
              <a:t>dc:subject</a:t>
            </a:r>
            <a:r>
              <a:rPr lang="en-US" sz="1800" dirty="0" smtClean="0">
                <a:latin typeface="Courier"/>
                <a:cs typeface="Courier"/>
              </a:rPr>
              <a:t> </a:t>
            </a:r>
            <a:r>
              <a:rPr lang="en-US" sz="1800" dirty="0">
                <a:latin typeface="Courier"/>
                <a:cs typeface="Courier"/>
              </a:rPr>
              <a:t>““Hydra conference in Minneapolis</a:t>
            </a:r>
            <a:r>
              <a:rPr lang="en-US" sz="1800" dirty="0" smtClean="0">
                <a:latin typeface="Courier"/>
                <a:cs typeface="Courier"/>
              </a:rPr>
              <a:t>” .</a:t>
            </a:r>
          </a:p>
          <a:p>
            <a:pPr marL="0" indent="0">
              <a:buNone/>
            </a:pPr>
            <a:endParaRPr lang="en-US" sz="1800" dirty="0" smtClean="0">
              <a:latin typeface="Courier"/>
              <a:cs typeface="Courier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050819" y="1368656"/>
            <a:ext cx="1868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2"/>
                </a:solidFill>
              </a:rPr>
              <a:t>HTTP GET request</a:t>
            </a:r>
            <a:endParaRPr lang="en-US" dirty="0">
              <a:solidFill>
                <a:schemeClr val="accent2"/>
              </a:solidFill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4291231" y="1553322"/>
            <a:ext cx="759588" cy="378888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 rot="5400000">
            <a:off x="8077976" y="5238418"/>
            <a:ext cx="12805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solidFill>
                  <a:schemeClr val="accent2"/>
                </a:solidFill>
              </a:rPr>
              <a:t>HTTP Body 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 flipH="1">
            <a:off x="5663918" y="2970707"/>
            <a:ext cx="1224712" cy="583317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6978264" y="2616035"/>
            <a:ext cx="17363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solidFill>
                  <a:schemeClr val="accent2"/>
                </a:solidFill>
              </a:rPr>
              <a:t>RDF </a:t>
            </a:r>
            <a:r>
              <a:rPr lang="en-US" dirty="0" smtClean="0">
                <a:solidFill>
                  <a:schemeClr val="accent2"/>
                </a:solidFill>
              </a:rPr>
              <a:t>source that is a container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4" name="Right Brace 13"/>
          <p:cNvSpPr/>
          <p:nvPr/>
        </p:nvSpPr>
        <p:spPr>
          <a:xfrm>
            <a:off x="8091056" y="4339379"/>
            <a:ext cx="304800" cy="2196701"/>
          </a:xfrm>
          <a:prstGeom prst="rightBrace">
            <a:avLst/>
          </a:prstGeom>
          <a:ln w="3810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en-US" b="1" dirty="0"/>
          </a:p>
        </p:txBody>
      </p:sp>
      <p:sp>
        <p:nvSpPr>
          <p:cNvPr id="17" name="Left Brace 16"/>
          <p:cNvSpPr/>
          <p:nvPr/>
        </p:nvSpPr>
        <p:spPr>
          <a:xfrm>
            <a:off x="405672" y="3262366"/>
            <a:ext cx="304800" cy="859023"/>
          </a:xfrm>
          <a:prstGeom prst="leftBrace">
            <a:avLst>
              <a:gd name="adj1" fmla="val 28728"/>
              <a:gd name="adj2" fmla="val 50000"/>
            </a:avLst>
          </a:prstGeom>
          <a:ln w="34925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en-US"/>
          </a:p>
        </p:txBody>
      </p:sp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314440" y="17101"/>
            <a:ext cx="8229600" cy="938346"/>
          </a:xfrm>
        </p:spPr>
        <p:txBody>
          <a:bodyPr/>
          <a:lstStyle/>
          <a:p>
            <a:r>
              <a:rPr lang="en-US" dirty="0" smtClean="0"/>
              <a:t>Fetch an Existing RDF Source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 rot="16200000">
            <a:off x="-531764" y="3401943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chemeClr val="accent2"/>
                </a:solidFill>
              </a:rPr>
              <a:t>HTTP Headers</a:t>
            </a:r>
            <a:endParaRPr 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04501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487" y="1775306"/>
            <a:ext cx="9144000" cy="387584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b="1" dirty="0" smtClean="0">
                <a:latin typeface="Courier"/>
                <a:cs typeface="Courier"/>
              </a:rPr>
              <a:t>HTTP reques</a:t>
            </a:r>
            <a:r>
              <a:rPr lang="en-US" sz="1800" b="1" dirty="0">
                <a:latin typeface="Courier"/>
                <a:cs typeface="Courier"/>
              </a:rPr>
              <a:t>t</a:t>
            </a:r>
            <a:r>
              <a:rPr lang="en-US" sz="1800" b="1" dirty="0" smtClean="0">
                <a:latin typeface="Courier"/>
                <a:cs typeface="Courier"/>
              </a:rPr>
              <a:t> </a:t>
            </a:r>
          </a:p>
          <a:p>
            <a:pPr marL="400050" lvl="1" indent="0">
              <a:buNone/>
            </a:pPr>
            <a:r>
              <a:rPr lang="en-US" sz="1800" dirty="0" smtClean="0">
                <a:latin typeface="Courier"/>
                <a:cs typeface="Courier"/>
              </a:rPr>
              <a:t>POST </a:t>
            </a:r>
            <a:r>
              <a:rPr lang="en-US" sz="1800" dirty="0" err="1">
                <a:latin typeface="Courier"/>
                <a:cs typeface="Courier"/>
              </a:rPr>
              <a:t>localhost</a:t>
            </a:r>
            <a:r>
              <a:rPr lang="en-US" sz="1800" dirty="0" smtClean="0">
                <a:latin typeface="Courier"/>
                <a:cs typeface="Courier"/>
              </a:rPr>
              <a:t>/</a:t>
            </a:r>
          </a:p>
          <a:p>
            <a:pPr marL="0" indent="0">
              <a:buNone/>
            </a:pPr>
            <a:r>
              <a:rPr lang="en-US" sz="1800" dirty="0" smtClean="0">
                <a:latin typeface="Courier"/>
                <a:cs typeface="Courier"/>
              </a:rPr>
              <a:t>   Slug: </a:t>
            </a:r>
            <a:r>
              <a:rPr lang="en-US" sz="1800" dirty="0" err="1" smtClean="0">
                <a:latin typeface="Courier"/>
                <a:cs typeface="Courier"/>
              </a:rPr>
              <a:t>logo.jpg</a:t>
            </a:r>
            <a:endParaRPr lang="en-US" sz="1800" dirty="0" smtClean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1800" dirty="0">
                <a:latin typeface="Courier"/>
                <a:cs typeface="Courier"/>
              </a:rPr>
              <a:t> </a:t>
            </a:r>
            <a:r>
              <a:rPr lang="en-US" sz="1800" dirty="0" smtClean="0">
                <a:latin typeface="Courier"/>
                <a:cs typeface="Courier"/>
              </a:rPr>
              <a:t>  </a:t>
            </a:r>
            <a:r>
              <a:rPr lang="en-US" sz="1800" b="1" dirty="0">
                <a:latin typeface="Courier"/>
                <a:cs typeface="Courier"/>
              </a:rPr>
              <a:t>Content-Type: image/</a:t>
            </a:r>
            <a:r>
              <a:rPr lang="en-US" sz="1800" b="1" dirty="0" smtClean="0">
                <a:latin typeface="Courier"/>
                <a:cs typeface="Courier"/>
              </a:rPr>
              <a:t>jpeg</a:t>
            </a:r>
          </a:p>
          <a:p>
            <a:pPr marL="0" indent="0">
              <a:buNone/>
            </a:pPr>
            <a:r>
              <a:rPr lang="en-US" sz="1800" dirty="0" smtClean="0">
                <a:latin typeface="Courier"/>
                <a:cs typeface="Courier"/>
              </a:rPr>
              <a:t>   Content</a:t>
            </a:r>
            <a:r>
              <a:rPr lang="en-US" sz="1800" dirty="0">
                <a:latin typeface="Courier"/>
                <a:cs typeface="Courier"/>
              </a:rPr>
              <a:t>- Length: 1020</a:t>
            </a:r>
            <a:endParaRPr lang="en-US" sz="1800" b="1" dirty="0" smtClean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1800" dirty="0">
                <a:latin typeface="Courier"/>
                <a:cs typeface="Courier"/>
              </a:rPr>
              <a:t> </a:t>
            </a:r>
            <a:r>
              <a:rPr lang="en-US" sz="1800" dirty="0" smtClean="0">
                <a:latin typeface="Courier"/>
                <a:cs typeface="Courier"/>
              </a:rPr>
              <a:t>  </a:t>
            </a:r>
          </a:p>
          <a:p>
            <a:pPr marL="0" indent="0">
              <a:buNone/>
            </a:pPr>
            <a:r>
              <a:rPr lang="en-US" sz="1800" dirty="0">
                <a:latin typeface="Courier"/>
                <a:cs typeface="Courier"/>
              </a:rPr>
              <a:t> </a:t>
            </a:r>
            <a:r>
              <a:rPr lang="en-US" sz="1800" dirty="0" smtClean="0">
                <a:latin typeface="Courier"/>
                <a:cs typeface="Courier"/>
              </a:rPr>
              <a:t>  [binary of the image goes here]</a:t>
            </a:r>
          </a:p>
          <a:p>
            <a:pPr marL="0" indent="0">
              <a:buNone/>
            </a:pPr>
            <a:endParaRPr lang="en-US" sz="1800" dirty="0" smtClean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1800" b="1" dirty="0" smtClean="0">
                <a:latin typeface="Courier"/>
                <a:cs typeface="Courier"/>
              </a:rPr>
              <a:t>HTTP response</a:t>
            </a:r>
          </a:p>
          <a:p>
            <a:pPr marL="400050" lvl="1" indent="0">
              <a:buNone/>
            </a:pPr>
            <a:r>
              <a:rPr lang="en-US" sz="1800" dirty="0" smtClean="0">
                <a:latin typeface="Courier"/>
                <a:cs typeface="Courier"/>
              </a:rPr>
              <a:t>HTTP/1.1 201 Created</a:t>
            </a:r>
          </a:p>
          <a:p>
            <a:pPr marL="400050" lvl="1" indent="0">
              <a:buNone/>
            </a:pPr>
            <a:r>
              <a:rPr lang="en-US" sz="1800" dirty="0" smtClean="0">
                <a:latin typeface="Courier"/>
                <a:cs typeface="Courier"/>
              </a:rPr>
              <a:t>Location: http://</a:t>
            </a:r>
            <a:r>
              <a:rPr lang="en-US" sz="1800" dirty="0" err="1" smtClean="0">
                <a:latin typeface="Courier"/>
                <a:cs typeface="Courier"/>
              </a:rPr>
              <a:t>localhost</a:t>
            </a:r>
            <a:r>
              <a:rPr lang="en-US" sz="1800" dirty="0" smtClean="0">
                <a:latin typeface="Courier"/>
                <a:cs typeface="Courier"/>
              </a:rPr>
              <a:t>/</a:t>
            </a:r>
            <a:r>
              <a:rPr lang="en-US" sz="1800" dirty="0" err="1" smtClean="0">
                <a:latin typeface="Courier"/>
                <a:cs typeface="Courier"/>
              </a:rPr>
              <a:t>logo.jpg</a:t>
            </a:r>
            <a:endParaRPr lang="en-US" sz="1800" b="1" dirty="0" smtClean="0">
              <a:latin typeface="Courier"/>
              <a:cs typeface="Courier"/>
            </a:endParaRPr>
          </a:p>
          <a:p>
            <a:pPr marL="400050" lvl="1" indent="0">
              <a:buNone/>
            </a:pPr>
            <a:endParaRPr lang="en-US" sz="1800" dirty="0" smtClean="0">
              <a:latin typeface="Courier"/>
              <a:cs typeface="Courier"/>
            </a:endParaRPr>
          </a:p>
          <a:p>
            <a:pPr marL="0" indent="0">
              <a:buNone/>
            </a:pPr>
            <a:endParaRPr lang="en-US" sz="1800" dirty="0" smtClean="0">
              <a:latin typeface="Courier"/>
              <a:cs typeface="Courier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530183" y="1267788"/>
            <a:ext cx="24723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2"/>
                </a:solidFill>
              </a:rPr>
              <a:t>HTTP POST to create </a:t>
            </a:r>
          </a:p>
          <a:p>
            <a:r>
              <a:rPr lang="en-US" dirty="0" smtClean="0">
                <a:solidFill>
                  <a:schemeClr val="accent2"/>
                </a:solidFill>
              </a:rPr>
              <a:t>a new Non-RDF Source</a:t>
            </a:r>
            <a:endParaRPr lang="en-US" b="1" dirty="0">
              <a:solidFill>
                <a:schemeClr val="accent2"/>
              </a:solidFill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3018144" y="1590954"/>
            <a:ext cx="1413224" cy="571826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4949047" y="3658003"/>
            <a:ext cx="869707" cy="262309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818754" y="3284554"/>
            <a:ext cx="15599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2"/>
                </a:solidFill>
              </a:rPr>
              <a:t>Binary data</a:t>
            </a:r>
            <a:endParaRPr lang="en-US" b="1" dirty="0">
              <a:solidFill>
                <a:schemeClr val="accent2"/>
              </a:solidFill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 flipH="1" flipV="1">
            <a:off x="4431368" y="5518795"/>
            <a:ext cx="952533" cy="414172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5458767" y="5609801"/>
            <a:ext cx="25340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2"/>
                </a:solidFill>
              </a:rPr>
              <a:t>…and here is the URL of the new resource</a:t>
            </a:r>
            <a:endParaRPr lang="en-US" b="1" dirty="0">
              <a:solidFill>
                <a:schemeClr val="accent2"/>
              </a:solidFill>
            </a:endParaRP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137487" y="91797"/>
            <a:ext cx="8229600" cy="1143000"/>
          </a:xfrm>
        </p:spPr>
        <p:txBody>
          <a:bodyPr/>
          <a:lstStyle/>
          <a:p>
            <a:r>
              <a:rPr lang="en-US" dirty="0" smtClean="0"/>
              <a:t>Create a New Non-RDF Source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24473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1379501" y="1894792"/>
            <a:ext cx="2123416" cy="51211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hydraconnect2015</a:t>
            </a:r>
          </a:p>
        </p:txBody>
      </p:sp>
      <p:sp>
        <p:nvSpPr>
          <p:cNvPr id="73" name="Rectangle 72"/>
          <p:cNvSpPr/>
          <p:nvPr/>
        </p:nvSpPr>
        <p:spPr>
          <a:xfrm>
            <a:off x="175072" y="1927132"/>
            <a:ext cx="893462" cy="22371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/>
              <a:t>Minneapolis</a:t>
            </a:r>
          </a:p>
        </p:txBody>
      </p:sp>
      <p:sp>
        <p:nvSpPr>
          <p:cNvPr id="74" name="Rectangle 73"/>
          <p:cNvSpPr/>
          <p:nvPr/>
        </p:nvSpPr>
        <p:spPr>
          <a:xfrm>
            <a:off x="175072" y="2260060"/>
            <a:ext cx="893462" cy="20396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/>
              <a:t>September/2015</a:t>
            </a:r>
          </a:p>
        </p:txBody>
      </p:sp>
      <p:sp>
        <p:nvSpPr>
          <p:cNvPr id="75" name="Oval 74"/>
          <p:cNvSpPr/>
          <p:nvPr/>
        </p:nvSpPr>
        <p:spPr>
          <a:xfrm>
            <a:off x="270660" y="5216689"/>
            <a:ext cx="1733633" cy="25946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Basic Container</a:t>
            </a:r>
          </a:p>
        </p:txBody>
      </p:sp>
      <p:cxnSp>
        <p:nvCxnSpPr>
          <p:cNvPr id="77" name="Curved Connector 76"/>
          <p:cNvCxnSpPr/>
          <p:nvPr/>
        </p:nvCxnSpPr>
        <p:spPr>
          <a:xfrm>
            <a:off x="270660" y="6169923"/>
            <a:ext cx="293285" cy="127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" name="TextBox 80"/>
          <p:cNvSpPr txBox="1"/>
          <p:nvPr/>
        </p:nvSpPr>
        <p:spPr>
          <a:xfrm>
            <a:off x="563945" y="6035060"/>
            <a:ext cx="14765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Added by LDP Client</a:t>
            </a:r>
          </a:p>
        </p:txBody>
      </p:sp>
      <p:cxnSp>
        <p:nvCxnSpPr>
          <p:cNvPr id="104" name="Curved Connector 84"/>
          <p:cNvCxnSpPr>
            <a:endCxn id="73" idx="3"/>
          </p:cNvCxnSpPr>
          <p:nvPr/>
        </p:nvCxnSpPr>
        <p:spPr>
          <a:xfrm flipH="1" flipV="1">
            <a:off x="1068534" y="2038990"/>
            <a:ext cx="310967" cy="11185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Curved Connector 84"/>
          <p:cNvCxnSpPr>
            <a:stCxn id="4" idx="2"/>
            <a:endCxn id="74" idx="3"/>
          </p:cNvCxnSpPr>
          <p:nvPr/>
        </p:nvCxnSpPr>
        <p:spPr>
          <a:xfrm flipH="1">
            <a:off x="1068534" y="2150847"/>
            <a:ext cx="310967" cy="2111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6" name="TextBox 115"/>
          <p:cNvSpPr txBox="1"/>
          <p:nvPr/>
        </p:nvSpPr>
        <p:spPr>
          <a:xfrm>
            <a:off x="1070726" y="1758629"/>
            <a:ext cx="54822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dc:title</a:t>
            </a:r>
          </a:p>
        </p:txBody>
      </p:sp>
      <p:sp>
        <p:nvSpPr>
          <p:cNvPr id="117" name="TextBox 116"/>
          <p:cNvSpPr txBox="1"/>
          <p:nvPr/>
        </p:nvSpPr>
        <p:spPr>
          <a:xfrm>
            <a:off x="1014689" y="2345243"/>
            <a:ext cx="7263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/>
              <a:t>dc:subject</a:t>
            </a:r>
          </a:p>
        </p:txBody>
      </p:sp>
      <p:sp>
        <p:nvSpPr>
          <p:cNvPr id="123" name="TextBox 122"/>
          <p:cNvSpPr txBox="1"/>
          <p:nvPr/>
        </p:nvSpPr>
        <p:spPr>
          <a:xfrm>
            <a:off x="270660" y="4647133"/>
            <a:ext cx="7119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Legend</a:t>
            </a:r>
          </a:p>
        </p:txBody>
      </p:sp>
      <p:sp>
        <p:nvSpPr>
          <p:cNvPr id="124" name="Title 1"/>
          <p:cNvSpPr>
            <a:spLocks noGrp="1"/>
          </p:cNvSpPr>
          <p:nvPr>
            <p:ph type="title"/>
          </p:nvPr>
        </p:nvSpPr>
        <p:spPr>
          <a:xfrm>
            <a:off x="208234" y="180929"/>
            <a:ext cx="8620917" cy="816928"/>
          </a:xfrm>
        </p:spPr>
        <p:txBody>
          <a:bodyPr>
            <a:normAutofit/>
          </a:bodyPr>
          <a:lstStyle/>
          <a:p>
            <a:r>
              <a:rPr lang="en-US" smtClean="0"/>
              <a:t>Show me the Graph</a:t>
            </a:r>
            <a:endParaRPr lang="en-US" dirty="0"/>
          </a:p>
        </p:txBody>
      </p:sp>
      <p:sp>
        <p:nvSpPr>
          <p:cNvPr id="127" name="Folded Corner 126"/>
          <p:cNvSpPr/>
          <p:nvPr/>
        </p:nvSpPr>
        <p:spPr>
          <a:xfrm>
            <a:off x="1741064" y="2908782"/>
            <a:ext cx="1297264" cy="710125"/>
          </a:xfrm>
          <a:prstGeom prst="foldedCorner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logo.jpg</a:t>
            </a:r>
          </a:p>
        </p:txBody>
      </p:sp>
      <p:sp>
        <p:nvSpPr>
          <p:cNvPr id="128" name="Folded Corner 127"/>
          <p:cNvSpPr/>
          <p:nvPr/>
        </p:nvSpPr>
        <p:spPr>
          <a:xfrm>
            <a:off x="270660" y="5619548"/>
            <a:ext cx="1769854" cy="300438"/>
          </a:xfrm>
          <a:prstGeom prst="foldedCorner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logo.jpg</a:t>
            </a:r>
          </a:p>
        </p:txBody>
      </p:sp>
    </p:spTree>
    <p:extLst>
      <p:ext uri="{BB962C8B-B14F-4D97-AF65-F5344CB8AC3E}">
        <p14:creationId xmlns:p14="http://schemas.microsoft.com/office/powerpoint/2010/main" val="17070331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88415"/>
          </a:xfrm>
        </p:spPr>
        <p:txBody>
          <a:bodyPr/>
          <a:lstStyle/>
          <a:p>
            <a:r>
              <a:rPr lang="en-US" dirty="0" smtClean="0"/>
              <a:t>Concepts (expanded)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t="304" b="304"/>
          <a:stretch>
            <a:fillRect/>
          </a:stretch>
        </p:blipFill>
        <p:spPr>
          <a:xfrm>
            <a:off x="2794000" y="3008313"/>
            <a:ext cx="5892800" cy="3117850"/>
          </a:xfrm>
        </p:spPr>
      </p:pic>
      <p:sp>
        <p:nvSpPr>
          <p:cNvPr id="7" name="TextBox 6"/>
          <p:cNvSpPr txBox="1"/>
          <p:nvPr/>
        </p:nvSpPr>
        <p:spPr>
          <a:xfrm>
            <a:off x="614947" y="6390105"/>
            <a:ext cx="6470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http://www.w3.org/TR/</a:t>
            </a:r>
            <a:r>
              <a:rPr lang="en-US" dirty="0" err="1" smtClean="0"/>
              <a:t>ldp</a:t>
            </a:r>
            <a:r>
              <a:rPr lang="en-US" dirty="0" smtClean="0"/>
              <a:t>/</a:t>
            </a:r>
            <a:endParaRPr lang="en-US" dirty="0"/>
          </a:p>
        </p:txBody>
      </p:sp>
      <p:pic>
        <p:nvPicPr>
          <p:cNvPr id="3" name="Picture 2" descr="ldp_resources_ful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947" y="1324059"/>
            <a:ext cx="7650023" cy="4915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7809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1103" y="1709869"/>
            <a:ext cx="8243041" cy="356827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b="1" dirty="0" smtClean="0">
                <a:latin typeface="Courier"/>
                <a:cs typeface="Courier"/>
              </a:rPr>
              <a:t>HTTP reques</a:t>
            </a:r>
            <a:r>
              <a:rPr lang="en-US" sz="1800" b="1" dirty="0">
                <a:latin typeface="Courier"/>
                <a:cs typeface="Courier"/>
              </a:rPr>
              <a:t>t</a:t>
            </a:r>
            <a:r>
              <a:rPr lang="en-US" sz="1800" b="1" dirty="0" smtClean="0">
                <a:latin typeface="Courier"/>
                <a:cs typeface="Courier"/>
              </a:rPr>
              <a:t> </a:t>
            </a:r>
          </a:p>
          <a:p>
            <a:pPr marL="400050" lvl="1" indent="0">
              <a:buNone/>
            </a:pPr>
            <a:r>
              <a:rPr lang="en-US" sz="1800" dirty="0" smtClean="0">
                <a:latin typeface="Courier"/>
                <a:cs typeface="Courier"/>
              </a:rPr>
              <a:t>POST </a:t>
            </a:r>
            <a:r>
              <a:rPr lang="en-US" sz="1800" dirty="0" err="1" smtClean="0">
                <a:latin typeface="Courier"/>
                <a:cs typeface="Courier"/>
              </a:rPr>
              <a:t>localhost</a:t>
            </a:r>
            <a:r>
              <a:rPr lang="en-US" sz="1800" dirty="0" smtClean="0">
                <a:latin typeface="Courier"/>
                <a:cs typeface="Courier"/>
              </a:rPr>
              <a:t>/hydraconnect2015/</a:t>
            </a:r>
          </a:p>
          <a:p>
            <a:pPr marL="0" indent="0">
              <a:buNone/>
            </a:pPr>
            <a:r>
              <a:rPr lang="en-US" sz="1800" dirty="0" smtClean="0">
                <a:latin typeface="Courier"/>
                <a:cs typeface="Courier"/>
              </a:rPr>
              <a:t>   Slug</a:t>
            </a:r>
            <a:r>
              <a:rPr lang="en-US" sz="1800" dirty="0">
                <a:latin typeface="Courier"/>
                <a:cs typeface="Courier"/>
              </a:rPr>
              <a:t>: </a:t>
            </a:r>
            <a:r>
              <a:rPr lang="en-US" sz="1800" b="1" dirty="0" smtClean="0">
                <a:latin typeface="Courier"/>
                <a:cs typeface="Courier"/>
              </a:rPr>
              <a:t>session1</a:t>
            </a:r>
          </a:p>
          <a:p>
            <a:pPr marL="0" indent="0">
              <a:buNone/>
            </a:pPr>
            <a:endParaRPr lang="en-US" sz="1800" dirty="0" smtClean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1800" dirty="0" smtClean="0">
                <a:latin typeface="Courier"/>
                <a:cs typeface="Courier"/>
              </a:rPr>
              <a:t>   &lt;</a:t>
            </a:r>
            <a:r>
              <a:rPr lang="en-US" sz="1800" dirty="0">
                <a:latin typeface="Courier"/>
                <a:cs typeface="Courier"/>
              </a:rPr>
              <a:t>&gt; </a:t>
            </a:r>
            <a:r>
              <a:rPr lang="en-US" sz="1800" dirty="0" err="1" smtClean="0">
                <a:latin typeface="Courier"/>
                <a:cs typeface="Courier"/>
              </a:rPr>
              <a:t>dcterms:title</a:t>
            </a:r>
            <a:r>
              <a:rPr lang="en-US" sz="1800" dirty="0" smtClean="0">
                <a:latin typeface="Courier"/>
                <a:cs typeface="Courier"/>
              </a:rPr>
              <a:t> “Welcome to Hydra </a:t>
            </a:r>
            <a:r>
              <a:rPr lang="en-US" sz="1800" dirty="0">
                <a:latin typeface="Courier"/>
                <a:cs typeface="Courier"/>
              </a:rPr>
              <a:t>Connect 2015”.</a:t>
            </a:r>
          </a:p>
          <a:p>
            <a:pPr marL="0" indent="0">
              <a:buNone/>
            </a:pPr>
            <a:r>
              <a:rPr lang="en-US" sz="1800" dirty="0">
                <a:latin typeface="Courier"/>
                <a:cs typeface="Courier"/>
              </a:rPr>
              <a:t>   &lt;&gt; </a:t>
            </a:r>
            <a:r>
              <a:rPr lang="en-US" sz="1800" dirty="0" err="1" smtClean="0">
                <a:latin typeface="Courier"/>
                <a:cs typeface="Courier"/>
              </a:rPr>
              <a:t>dcterms:subject</a:t>
            </a:r>
            <a:r>
              <a:rPr lang="en-US" sz="1800" dirty="0" smtClean="0">
                <a:latin typeface="Courier"/>
                <a:cs typeface="Courier"/>
              </a:rPr>
              <a:t> “blah blah”</a:t>
            </a:r>
            <a:r>
              <a:rPr lang="en-US" sz="1800" dirty="0">
                <a:latin typeface="Courier"/>
                <a:cs typeface="Courier"/>
              </a:rPr>
              <a:t>. </a:t>
            </a:r>
          </a:p>
          <a:p>
            <a:pPr marL="0" indent="0">
              <a:buNone/>
            </a:pPr>
            <a:endParaRPr lang="en-US" sz="1800" dirty="0" smtClean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1800" b="1" dirty="0" smtClean="0">
                <a:latin typeface="Courier"/>
                <a:cs typeface="Courier"/>
              </a:rPr>
              <a:t>HTTP response</a:t>
            </a:r>
          </a:p>
          <a:p>
            <a:pPr marL="400050" lvl="1" indent="0">
              <a:buNone/>
            </a:pPr>
            <a:r>
              <a:rPr lang="en-US" sz="1800" dirty="0">
                <a:latin typeface="Courier"/>
                <a:cs typeface="Courier"/>
              </a:rPr>
              <a:t>HTTP/1.1 201 Created</a:t>
            </a:r>
          </a:p>
          <a:p>
            <a:pPr marL="400050" lvl="1" indent="0">
              <a:buNone/>
            </a:pPr>
            <a:r>
              <a:rPr lang="en-US" sz="1800" dirty="0">
                <a:latin typeface="Courier"/>
                <a:cs typeface="Courier"/>
              </a:rPr>
              <a:t>Location: http://</a:t>
            </a:r>
            <a:r>
              <a:rPr lang="en-US" sz="1800" dirty="0" err="1">
                <a:latin typeface="Courier"/>
                <a:cs typeface="Courier"/>
              </a:rPr>
              <a:t>localhost</a:t>
            </a:r>
            <a:r>
              <a:rPr lang="en-US" sz="1800" dirty="0">
                <a:latin typeface="Courier"/>
                <a:cs typeface="Courier"/>
              </a:rPr>
              <a:t>/hydraconnect2015</a:t>
            </a:r>
            <a:r>
              <a:rPr lang="en-US" sz="1800" dirty="0" smtClean="0">
                <a:latin typeface="Courier"/>
                <a:cs typeface="Courier"/>
              </a:rPr>
              <a:t>/</a:t>
            </a:r>
            <a:r>
              <a:rPr lang="en-US" sz="1800" b="1" dirty="0" smtClean="0">
                <a:latin typeface="Courier"/>
                <a:cs typeface="Courier"/>
              </a:rPr>
              <a:t>session1</a:t>
            </a:r>
            <a:endParaRPr lang="en-US" sz="1800" b="1" dirty="0">
              <a:latin typeface="Courier"/>
              <a:cs typeface="Courier"/>
            </a:endParaRPr>
          </a:p>
          <a:p>
            <a:pPr marL="400050" lvl="1" indent="0">
              <a:buNone/>
            </a:pPr>
            <a:endParaRPr lang="en-US" sz="1800" dirty="0">
              <a:latin typeface="Courier"/>
              <a:cs typeface="Courier"/>
            </a:endParaRPr>
          </a:p>
          <a:p>
            <a:pPr marL="0" indent="0">
              <a:buNone/>
            </a:pPr>
            <a:endParaRPr lang="en-US" sz="1800" b="1" dirty="0" smtClean="0">
              <a:latin typeface="Courier"/>
              <a:cs typeface="Courier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115717" y="1340537"/>
            <a:ext cx="2431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2"/>
                </a:solidFill>
              </a:rPr>
              <a:t>POST to Basic Container</a:t>
            </a:r>
            <a:endParaRPr lang="en-US" dirty="0">
              <a:solidFill>
                <a:schemeClr val="accent2"/>
              </a:solidFill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4578467" y="1570567"/>
            <a:ext cx="461429" cy="407556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79928" y="180929"/>
            <a:ext cx="9000572" cy="816928"/>
          </a:xfrm>
        </p:spPr>
        <p:txBody>
          <a:bodyPr>
            <a:normAutofit fontScale="90000"/>
          </a:bodyPr>
          <a:lstStyle/>
          <a:p>
            <a:r>
              <a:rPr lang="en-US" sz="3600" dirty="0" smtClean="0"/>
              <a:t>Adding an RDF Source to a Basic Container (1/2)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3354565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4440" y="1242786"/>
            <a:ext cx="8561190" cy="497955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b="1" dirty="0">
                <a:latin typeface="Courier"/>
                <a:cs typeface="Courier"/>
              </a:rPr>
              <a:t>HTTP request </a:t>
            </a:r>
          </a:p>
          <a:p>
            <a:pPr marL="400050" lvl="1" indent="0">
              <a:buNone/>
            </a:pPr>
            <a:r>
              <a:rPr lang="en-US" sz="1800" dirty="0">
                <a:latin typeface="Courier"/>
                <a:cs typeface="Courier"/>
              </a:rPr>
              <a:t>GET </a:t>
            </a:r>
            <a:r>
              <a:rPr lang="en-US" sz="1800" dirty="0" err="1" smtClean="0">
                <a:latin typeface="Courier"/>
                <a:cs typeface="Courier"/>
              </a:rPr>
              <a:t>localhost</a:t>
            </a:r>
            <a:r>
              <a:rPr lang="en-US" sz="1800" dirty="0" smtClean="0">
                <a:latin typeface="Courier"/>
                <a:cs typeface="Courier"/>
              </a:rPr>
              <a:t>/</a:t>
            </a:r>
            <a:r>
              <a:rPr lang="en-US" sz="1800" b="1" dirty="0" smtClean="0">
                <a:latin typeface="Courier"/>
                <a:cs typeface="Courier"/>
              </a:rPr>
              <a:t>hydraconnect2015</a:t>
            </a:r>
            <a:r>
              <a:rPr lang="en-US" sz="1800" dirty="0" smtClean="0">
                <a:latin typeface="Courier"/>
                <a:cs typeface="Courier"/>
              </a:rPr>
              <a:t>/ </a:t>
            </a:r>
            <a:r>
              <a:rPr lang="en-US" sz="1800" dirty="0">
                <a:latin typeface="Courier"/>
                <a:cs typeface="Courier"/>
              </a:rPr>
              <a:t>HTTP/1.1 </a:t>
            </a:r>
          </a:p>
          <a:p>
            <a:pPr marL="0" indent="0">
              <a:buNone/>
            </a:pPr>
            <a:endParaRPr lang="en-US" sz="1800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1800" b="1" dirty="0">
                <a:latin typeface="Courier"/>
                <a:cs typeface="Courier"/>
              </a:rPr>
              <a:t>HTTP response</a:t>
            </a:r>
          </a:p>
          <a:p>
            <a:pPr marL="400050" lvl="1" indent="0">
              <a:buNone/>
            </a:pPr>
            <a:r>
              <a:rPr lang="en-US" sz="1800" smtClean="0">
                <a:latin typeface="Courier"/>
                <a:cs typeface="Courier"/>
              </a:rPr>
              <a:t>[the usual HTTP headers go here]</a:t>
            </a:r>
            <a:endParaRPr lang="en-US" sz="1800" dirty="0">
              <a:latin typeface="Courier"/>
              <a:cs typeface="Courier"/>
            </a:endParaRPr>
          </a:p>
          <a:p>
            <a:pPr marL="400050" lvl="1" indent="0">
              <a:buNone/>
            </a:pPr>
            <a:endParaRPr lang="en-US" sz="1800" dirty="0">
              <a:latin typeface="Courier"/>
              <a:cs typeface="Courier"/>
            </a:endParaRPr>
          </a:p>
          <a:p>
            <a:pPr marL="400050" lvl="1" indent="0">
              <a:buNone/>
            </a:pPr>
            <a:r>
              <a:rPr lang="en-US" sz="1800" dirty="0">
                <a:latin typeface="Courier"/>
                <a:cs typeface="Courier"/>
              </a:rPr>
              <a:t>&lt;</a:t>
            </a:r>
            <a:r>
              <a:rPr lang="en-US" sz="1800" dirty="0" err="1">
                <a:latin typeface="Courier"/>
                <a:cs typeface="Courier"/>
              </a:rPr>
              <a:t>localhost</a:t>
            </a:r>
            <a:r>
              <a:rPr lang="en-US" sz="1800" dirty="0">
                <a:latin typeface="Courier"/>
                <a:cs typeface="Courier"/>
              </a:rPr>
              <a:t>/hydraconnect2015</a:t>
            </a:r>
            <a:r>
              <a:rPr lang="en-US" sz="1800" dirty="0" smtClean="0">
                <a:latin typeface="Courier"/>
                <a:cs typeface="Courier"/>
              </a:rPr>
              <a:t>/&gt; </a:t>
            </a:r>
            <a:r>
              <a:rPr lang="en-US" sz="1800" dirty="0">
                <a:latin typeface="Courier"/>
                <a:cs typeface="Courier"/>
              </a:rPr>
              <a:t>a </a:t>
            </a:r>
            <a:r>
              <a:rPr lang="en-US" sz="1800" dirty="0" err="1">
                <a:latin typeface="Courier"/>
                <a:cs typeface="Courier"/>
              </a:rPr>
              <a:t>ldp:BasicContainer</a:t>
            </a:r>
            <a:r>
              <a:rPr lang="en-US" sz="1800" dirty="0">
                <a:latin typeface="Courier"/>
                <a:cs typeface="Courier"/>
              </a:rPr>
              <a:t> ;</a:t>
            </a:r>
          </a:p>
          <a:p>
            <a:pPr marL="400050" lvl="1" indent="0">
              <a:buNone/>
            </a:pPr>
            <a:r>
              <a:rPr lang="en-US" sz="1800" dirty="0">
                <a:latin typeface="Courier"/>
                <a:cs typeface="Courier"/>
              </a:rPr>
              <a:t>   </a:t>
            </a:r>
            <a:r>
              <a:rPr lang="en-US" sz="1800" dirty="0" err="1">
                <a:latin typeface="Courier"/>
                <a:cs typeface="Courier"/>
              </a:rPr>
              <a:t>dc:title</a:t>
            </a:r>
            <a:r>
              <a:rPr lang="en-US" sz="1800" dirty="0">
                <a:latin typeface="Courier"/>
                <a:cs typeface="Courier"/>
              </a:rPr>
              <a:t> “Hydra Connect 2015” ;</a:t>
            </a:r>
          </a:p>
          <a:p>
            <a:pPr marL="400050" lvl="1" indent="0">
              <a:buNone/>
            </a:pPr>
            <a:r>
              <a:rPr lang="en-US" sz="1800" dirty="0">
                <a:latin typeface="Courier"/>
                <a:cs typeface="Courier"/>
              </a:rPr>
              <a:t>   </a:t>
            </a:r>
            <a:r>
              <a:rPr lang="en-US" sz="1800" dirty="0" err="1">
                <a:latin typeface="Courier"/>
                <a:cs typeface="Courier"/>
              </a:rPr>
              <a:t>dc:subject</a:t>
            </a:r>
            <a:r>
              <a:rPr lang="en-US" sz="1800" dirty="0">
                <a:latin typeface="Courier"/>
                <a:cs typeface="Courier"/>
              </a:rPr>
              <a:t> ““Hydra conference in Minneapolis” </a:t>
            </a:r>
            <a:r>
              <a:rPr lang="en-US" sz="1800" dirty="0" smtClean="0">
                <a:latin typeface="Courier"/>
                <a:cs typeface="Courier"/>
              </a:rPr>
              <a:t>;</a:t>
            </a:r>
          </a:p>
          <a:p>
            <a:pPr marL="0" lvl="1" indent="0">
              <a:buNone/>
            </a:pPr>
            <a:r>
              <a:rPr lang="en-US" sz="1800" dirty="0" smtClean="0">
                <a:latin typeface="Courier"/>
                <a:cs typeface="Courier"/>
              </a:rPr>
              <a:t>      </a:t>
            </a:r>
            <a:r>
              <a:rPr lang="en-US" sz="1800" b="1" dirty="0" err="1" smtClean="0">
                <a:latin typeface="Courier"/>
                <a:cs typeface="Courier"/>
              </a:rPr>
              <a:t>ldp:contains</a:t>
            </a:r>
            <a:r>
              <a:rPr lang="en-US" sz="1800" b="1" dirty="0" smtClean="0">
                <a:latin typeface="Courier"/>
                <a:cs typeface="Courier"/>
              </a:rPr>
              <a:t> &lt;</a:t>
            </a:r>
            <a:r>
              <a:rPr lang="en-US" sz="1800" b="1" dirty="0" err="1" smtClean="0">
                <a:latin typeface="Courier"/>
                <a:cs typeface="Courier"/>
              </a:rPr>
              <a:t>localhost</a:t>
            </a:r>
            <a:r>
              <a:rPr lang="en-US" sz="1800" b="1" dirty="0" smtClean="0">
                <a:latin typeface="Courier"/>
                <a:cs typeface="Courier"/>
              </a:rPr>
              <a:t>/hydraconnect2015/session1&gt;</a:t>
            </a:r>
            <a:r>
              <a:rPr lang="en-US" sz="1800" dirty="0" smtClean="0">
                <a:latin typeface="Courier"/>
                <a:cs typeface="Courier"/>
              </a:rPr>
              <a:t> .</a:t>
            </a:r>
            <a:endParaRPr lang="en-US" sz="1800" dirty="0">
              <a:latin typeface="Courier"/>
              <a:cs typeface="Courier"/>
            </a:endParaRPr>
          </a:p>
          <a:p>
            <a:pPr marL="0" indent="0">
              <a:buNone/>
            </a:pPr>
            <a:endParaRPr lang="en-US" sz="1800" dirty="0" smtClean="0">
              <a:latin typeface="Courier"/>
              <a:cs typeface="Courier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67995" y="979714"/>
            <a:ext cx="2672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2"/>
                </a:solidFill>
              </a:rPr>
              <a:t>Fetch the Basic Container</a:t>
            </a:r>
            <a:endParaRPr lang="en-US" dirty="0">
              <a:solidFill>
                <a:schemeClr val="accent2"/>
              </a:solidFill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4385286" y="1164380"/>
            <a:ext cx="794502" cy="393122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206498" y="5047904"/>
            <a:ext cx="25168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2"/>
                </a:solidFill>
              </a:rPr>
              <a:t>New </a:t>
            </a:r>
            <a:r>
              <a:rPr lang="en-US" smtClean="0">
                <a:solidFill>
                  <a:schemeClr val="accent2"/>
                </a:solidFill>
              </a:rPr>
              <a:t>triple automatically added </a:t>
            </a:r>
            <a:r>
              <a:rPr lang="en-US" dirty="0" smtClean="0">
                <a:solidFill>
                  <a:schemeClr val="accent2"/>
                </a:solidFill>
              </a:rPr>
              <a:t>by the LDP Server</a:t>
            </a:r>
            <a:endParaRPr lang="en-US" dirty="0">
              <a:solidFill>
                <a:schemeClr val="accent2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H="1" flipV="1">
            <a:off x="5583451" y="4576659"/>
            <a:ext cx="623047" cy="471246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itle 1"/>
          <p:cNvSpPr txBox="1">
            <a:spLocks/>
          </p:cNvSpPr>
          <p:nvPr/>
        </p:nvSpPr>
        <p:spPr>
          <a:xfrm>
            <a:off x="208234" y="175170"/>
            <a:ext cx="8620917" cy="7166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Adding an RDF Source to a Basic Container (2/2)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83692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What is the Linked </a:t>
            </a:r>
            <a:r>
              <a:rPr lang="en-US" smtClean="0"/>
              <a:t>Data Platform (LDP)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Basic definitions of concepts and rules</a:t>
            </a:r>
          </a:p>
          <a:p>
            <a:endParaRPr lang="en-US" dirty="0" smtClean="0"/>
          </a:p>
          <a:p>
            <a:r>
              <a:rPr lang="en-US" dirty="0" smtClean="0"/>
              <a:t>Examples</a:t>
            </a:r>
          </a:p>
          <a:p>
            <a:endParaRPr lang="en-US" dirty="0" smtClean="0"/>
          </a:p>
          <a:p>
            <a:r>
              <a:rPr lang="en-US" dirty="0" smtClean="0"/>
              <a:t>Why this is important</a:t>
            </a:r>
          </a:p>
          <a:p>
            <a:endParaRPr lang="en-US" dirty="0" smtClean="0"/>
          </a:p>
          <a:p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53090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1379501" y="1894792"/>
            <a:ext cx="2123416" cy="51211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hydraconnect2015</a:t>
            </a:r>
          </a:p>
        </p:txBody>
      </p:sp>
      <p:sp>
        <p:nvSpPr>
          <p:cNvPr id="5" name="Oval 4"/>
          <p:cNvSpPr/>
          <p:nvPr/>
        </p:nvSpPr>
        <p:spPr>
          <a:xfrm>
            <a:off x="4730373" y="1333651"/>
            <a:ext cx="2123416" cy="51211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session1</a:t>
            </a:r>
          </a:p>
        </p:txBody>
      </p:sp>
      <p:cxnSp>
        <p:nvCxnSpPr>
          <p:cNvPr id="7" name="Curved Connector 6"/>
          <p:cNvCxnSpPr>
            <a:stCxn id="4" idx="7"/>
            <a:endCxn id="5" idx="2"/>
          </p:cNvCxnSpPr>
          <p:nvPr/>
        </p:nvCxnSpPr>
        <p:spPr>
          <a:xfrm rot="5400000" flipH="1" flipV="1">
            <a:off x="3771120" y="1010537"/>
            <a:ext cx="380083" cy="1538423"/>
          </a:xfrm>
          <a:prstGeom prst="curvedConnector2">
            <a:avLst/>
          </a:prstGeom>
          <a:ln>
            <a:solidFill>
              <a:schemeClr val="accent3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3290951" y="1286911"/>
            <a:ext cx="10793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ldp:contains</a:t>
            </a:r>
          </a:p>
        </p:txBody>
      </p:sp>
      <p:sp>
        <p:nvSpPr>
          <p:cNvPr id="70" name="Rectangle 69"/>
          <p:cNvSpPr/>
          <p:nvPr/>
        </p:nvSpPr>
        <p:spPr>
          <a:xfrm>
            <a:off x="7446197" y="1299156"/>
            <a:ext cx="1372368" cy="176531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/>
              <a:t>Welcome to Hydra Connect</a:t>
            </a:r>
          </a:p>
        </p:txBody>
      </p:sp>
      <p:sp>
        <p:nvSpPr>
          <p:cNvPr id="71" name="Rectangle 70"/>
          <p:cNvSpPr/>
          <p:nvPr/>
        </p:nvSpPr>
        <p:spPr>
          <a:xfrm>
            <a:off x="7446197" y="1619320"/>
            <a:ext cx="1372369" cy="170369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/>
              <a:t>Hi Everybody</a:t>
            </a:r>
          </a:p>
        </p:txBody>
      </p:sp>
      <p:sp>
        <p:nvSpPr>
          <p:cNvPr id="73" name="Rectangle 72"/>
          <p:cNvSpPr/>
          <p:nvPr/>
        </p:nvSpPr>
        <p:spPr>
          <a:xfrm>
            <a:off x="175072" y="1927132"/>
            <a:ext cx="893462" cy="22371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/>
              <a:t>Minneapolis</a:t>
            </a:r>
          </a:p>
        </p:txBody>
      </p:sp>
      <p:sp>
        <p:nvSpPr>
          <p:cNvPr id="74" name="Rectangle 73"/>
          <p:cNvSpPr/>
          <p:nvPr/>
        </p:nvSpPr>
        <p:spPr>
          <a:xfrm>
            <a:off x="175072" y="2260060"/>
            <a:ext cx="893462" cy="20396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/>
              <a:t>September/2015</a:t>
            </a:r>
          </a:p>
        </p:txBody>
      </p:sp>
      <p:sp>
        <p:nvSpPr>
          <p:cNvPr id="75" name="Oval 74"/>
          <p:cNvSpPr/>
          <p:nvPr/>
        </p:nvSpPr>
        <p:spPr>
          <a:xfrm>
            <a:off x="270660" y="5216689"/>
            <a:ext cx="1733633" cy="25946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Basic Container</a:t>
            </a:r>
          </a:p>
        </p:txBody>
      </p:sp>
      <p:sp>
        <p:nvSpPr>
          <p:cNvPr id="76" name="Oval 75"/>
          <p:cNvSpPr/>
          <p:nvPr/>
        </p:nvSpPr>
        <p:spPr>
          <a:xfrm>
            <a:off x="270660" y="5605608"/>
            <a:ext cx="1733633" cy="246097"/>
          </a:xfrm>
          <a:prstGeom prst="ellipse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Direct Container</a:t>
            </a:r>
          </a:p>
        </p:txBody>
      </p:sp>
      <p:cxnSp>
        <p:nvCxnSpPr>
          <p:cNvPr id="77" name="Curved Connector 76"/>
          <p:cNvCxnSpPr/>
          <p:nvPr/>
        </p:nvCxnSpPr>
        <p:spPr>
          <a:xfrm>
            <a:off x="270660" y="6183579"/>
            <a:ext cx="293285" cy="127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Curved Connector 76"/>
          <p:cNvCxnSpPr/>
          <p:nvPr/>
        </p:nvCxnSpPr>
        <p:spPr>
          <a:xfrm>
            <a:off x="270660" y="6531336"/>
            <a:ext cx="293285" cy="12700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" name="TextBox 80"/>
          <p:cNvSpPr txBox="1"/>
          <p:nvPr/>
        </p:nvSpPr>
        <p:spPr>
          <a:xfrm>
            <a:off x="563945" y="6048716"/>
            <a:ext cx="14765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Added by LDP Client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563945" y="6396473"/>
            <a:ext cx="14765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Added by LDP Server</a:t>
            </a:r>
          </a:p>
        </p:txBody>
      </p:sp>
      <p:cxnSp>
        <p:nvCxnSpPr>
          <p:cNvPr id="89" name="Curved Connector 84"/>
          <p:cNvCxnSpPr>
            <a:stCxn id="5" idx="6"/>
            <a:endCxn id="70" idx="1"/>
          </p:cNvCxnSpPr>
          <p:nvPr/>
        </p:nvCxnSpPr>
        <p:spPr>
          <a:xfrm flipV="1">
            <a:off x="6853789" y="1387422"/>
            <a:ext cx="592408" cy="20228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Curved Connector 84"/>
          <p:cNvCxnSpPr>
            <a:stCxn id="5" idx="6"/>
            <a:endCxn id="71" idx="1"/>
          </p:cNvCxnSpPr>
          <p:nvPr/>
        </p:nvCxnSpPr>
        <p:spPr>
          <a:xfrm>
            <a:off x="6853789" y="1589706"/>
            <a:ext cx="592408" cy="11479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Curved Connector 84"/>
          <p:cNvCxnSpPr>
            <a:endCxn id="73" idx="3"/>
          </p:cNvCxnSpPr>
          <p:nvPr/>
        </p:nvCxnSpPr>
        <p:spPr>
          <a:xfrm flipH="1" flipV="1">
            <a:off x="1068534" y="2038990"/>
            <a:ext cx="310967" cy="11185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Curved Connector 84"/>
          <p:cNvCxnSpPr>
            <a:stCxn id="4" idx="2"/>
            <a:endCxn id="74" idx="3"/>
          </p:cNvCxnSpPr>
          <p:nvPr/>
        </p:nvCxnSpPr>
        <p:spPr>
          <a:xfrm flipH="1">
            <a:off x="1068534" y="2150847"/>
            <a:ext cx="310967" cy="2111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3" name="TextBox 112"/>
          <p:cNvSpPr txBox="1"/>
          <p:nvPr/>
        </p:nvSpPr>
        <p:spPr>
          <a:xfrm>
            <a:off x="6853789" y="1176045"/>
            <a:ext cx="54822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dc:title</a:t>
            </a:r>
          </a:p>
        </p:txBody>
      </p:sp>
      <p:sp>
        <p:nvSpPr>
          <p:cNvPr id="116" name="TextBox 115"/>
          <p:cNvSpPr txBox="1"/>
          <p:nvPr/>
        </p:nvSpPr>
        <p:spPr>
          <a:xfrm>
            <a:off x="1070726" y="1758629"/>
            <a:ext cx="54822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dc:title</a:t>
            </a:r>
          </a:p>
        </p:txBody>
      </p:sp>
      <p:sp>
        <p:nvSpPr>
          <p:cNvPr id="117" name="TextBox 116"/>
          <p:cNvSpPr txBox="1"/>
          <p:nvPr/>
        </p:nvSpPr>
        <p:spPr>
          <a:xfrm>
            <a:off x="1014689" y="2345243"/>
            <a:ext cx="7263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/>
              <a:t>dc:subject</a:t>
            </a:r>
          </a:p>
        </p:txBody>
      </p:sp>
      <p:sp>
        <p:nvSpPr>
          <p:cNvPr id="118" name="TextBox 117"/>
          <p:cNvSpPr txBox="1"/>
          <p:nvPr/>
        </p:nvSpPr>
        <p:spPr>
          <a:xfrm>
            <a:off x="6853789" y="1725488"/>
            <a:ext cx="71716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dc:subject</a:t>
            </a:r>
          </a:p>
        </p:txBody>
      </p:sp>
      <p:sp>
        <p:nvSpPr>
          <p:cNvPr id="123" name="TextBox 122"/>
          <p:cNvSpPr txBox="1"/>
          <p:nvPr/>
        </p:nvSpPr>
        <p:spPr>
          <a:xfrm>
            <a:off x="270660" y="4804181"/>
            <a:ext cx="7119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Legend</a:t>
            </a:r>
          </a:p>
        </p:txBody>
      </p:sp>
      <p:sp>
        <p:nvSpPr>
          <p:cNvPr id="124" name="Title 1"/>
          <p:cNvSpPr>
            <a:spLocks noGrp="1"/>
          </p:cNvSpPr>
          <p:nvPr>
            <p:ph type="title"/>
          </p:nvPr>
        </p:nvSpPr>
        <p:spPr>
          <a:xfrm>
            <a:off x="208234" y="180929"/>
            <a:ext cx="8620917" cy="816928"/>
          </a:xfrm>
        </p:spPr>
        <p:txBody>
          <a:bodyPr>
            <a:normAutofit/>
          </a:bodyPr>
          <a:lstStyle/>
          <a:p>
            <a:r>
              <a:rPr lang="en-US" smtClean="0"/>
              <a:t>Show me the Graph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37624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928" y="1078881"/>
            <a:ext cx="8994088" cy="521665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b="1" dirty="0" smtClean="0">
                <a:latin typeface="Courier"/>
                <a:cs typeface="Courier"/>
              </a:rPr>
              <a:t>HTTP reques</a:t>
            </a:r>
            <a:r>
              <a:rPr lang="en-US" sz="1800" b="1" dirty="0">
                <a:latin typeface="Courier"/>
                <a:cs typeface="Courier"/>
              </a:rPr>
              <a:t>t</a:t>
            </a:r>
            <a:r>
              <a:rPr lang="en-US" sz="1800" b="1" dirty="0" smtClean="0">
                <a:latin typeface="Courier"/>
                <a:cs typeface="Courier"/>
              </a:rPr>
              <a:t> </a:t>
            </a:r>
          </a:p>
          <a:p>
            <a:pPr marL="400050" lvl="1" indent="0">
              <a:buNone/>
            </a:pPr>
            <a:r>
              <a:rPr lang="en-US" sz="1800" dirty="0" smtClean="0">
                <a:latin typeface="Courier"/>
                <a:cs typeface="Courier"/>
              </a:rPr>
              <a:t>POST </a:t>
            </a:r>
            <a:r>
              <a:rPr lang="en-US" sz="1800" dirty="0" err="1" smtClean="0">
                <a:latin typeface="Courier"/>
                <a:cs typeface="Courier"/>
              </a:rPr>
              <a:t>localhost</a:t>
            </a:r>
            <a:r>
              <a:rPr lang="en-US" sz="1800" dirty="0" smtClean="0">
                <a:latin typeface="Courier"/>
                <a:cs typeface="Courier"/>
              </a:rPr>
              <a:t>/</a:t>
            </a:r>
            <a:r>
              <a:rPr lang="en-US" sz="1800" b="1" dirty="0" smtClean="0">
                <a:latin typeface="Courier"/>
                <a:cs typeface="Courier"/>
              </a:rPr>
              <a:t> </a:t>
            </a:r>
            <a:r>
              <a:rPr lang="en-US" sz="1800" dirty="0" smtClean="0">
                <a:latin typeface="Courier"/>
                <a:cs typeface="Courier"/>
              </a:rPr>
              <a:t>HTTP/1.1 </a:t>
            </a:r>
          </a:p>
          <a:p>
            <a:pPr marL="0" indent="0">
              <a:buNone/>
            </a:pPr>
            <a:r>
              <a:rPr lang="en-US" sz="1800" dirty="0" smtClean="0">
                <a:latin typeface="Courier"/>
                <a:cs typeface="Courier"/>
              </a:rPr>
              <a:t>   Slug</a:t>
            </a:r>
            <a:r>
              <a:rPr lang="en-US" sz="1800" dirty="0">
                <a:latin typeface="Courier"/>
                <a:cs typeface="Courier"/>
              </a:rPr>
              <a:t>: </a:t>
            </a:r>
            <a:r>
              <a:rPr lang="en-US" sz="1800" b="1" dirty="0" smtClean="0">
                <a:latin typeface="Courier"/>
                <a:cs typeface="Courier"/>
              </a:rPr>
              <a:t>speakers</a:t>
            </a:r>
          </a:p>
          <a:p>
            <a:pPr marL="0" indent="0">
              <a:buNone/>
            </a:pPr>
            <a:endParaRPr lang="en-US" sz="1800" dirty="0" smtClean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1800" dirty="0" smtClean="0">
                <a:latin typeface="Courier"/>
                <a:cs typeface="Courier"/>
              </a:rPr>
              <a:t>   &lt;</a:t>
            </a:r>
            <a:r>
              <a:rPr lang="en-US" sz="1800" dirty="0">
                <a:latin typeface="Courier"/>
                <a:cs typeface="Courier"/>
              </a:rPr>
              <a:t>&gt; </a:t>
            </a:r>
            <a:r>
              <a:rPr lang="en-US" sz="1800" dirty="0" err="1" smtClean="0">
                <a:latin typeface="Courier"/>
                <a:cs typeface="Courier"/>
              </a:rPr>
              <a:t>dcterms:title</a:t>
            </a:r>
            <a:r>
              <a:rPr lang="en-US" sz="1800" dirty="0" smtClean="0">
                <a:latin typeface="Courier"/>
                <a:cs typeface="Courier"/>
              </a:rPr>
              <a:t> “People that speakers at conferences</a:t>
            </a:r>
            <a:r>
              <a:rPr lang="en-US" sz="1800" smtClean="0">
                <a:latin typeface="Courier"/>
                <a:cs typeface="Courier"/>
              </a:rPr>
              <a:t>”.</a:t>
            </a:r>
          </a:p>
          <a:p>
            <a:pPr marL="400050" lvl="1" indent="0">
              <a:buNone/>
            </a:pPr>
            <a:r>
              <a:rPr lang="en-US" sz="1800" b="1" smtClean="0">
                <a:latin typeface="Courier"/>
                <a:cs typeface="Courier"/>
              </a:rPr>
              <a:t>&lt;&gt; rdf:DirectContainer .</a:t>
            </a:r>
          </a:p>
          <a:p>
            <a:pPr marL="0" indent="0">
              <a:buNone/>
            </a:pPr>
            <a:r>
              <a:rPr lang="en-US" sz="1800" b="1">
                <a:latin typeface="Courier"/>
                <a:cs typeface="Courier"/>
              </a:rPr>
              <a:t> </a:t>
            </a:r>
            <a:r>
              <a:rPr lang="en-US" sz="1800" b="1" smtClean="0">
                <a:latin typeface="Courier"/>
                <a:cs typeface="Courier"/>
              </a:rPr>
              <a:t>  </a:t>
            </a:r>
            <a:r>
              <a:rPr lang="en-US" sz="1800" b="1" dirty="0" smtClean="0">
                <a:latin typeface="Courier"/>
                <a:cs typeface="Courier"/>
              </a:rPr>
              <a:t>&lt;</a:t>
            </a:r>
            <a:r>
              <a:rPr lang="en-US" sz="1800" b="1" dirty="0">
                <a:latin typeface="Courier"/>
                <a:cs typeface="Courier"/>
              </a:rPr>
              <a:t>&gt; </a:t>
            </a:r>
            <a:r>
              <a:rPr lang="en-US" sz="1800" b="1" dirty="0" err="1" smtClean="0">
                <a:latin typeface="Courier"/>
                <a:cs typeface="Courier"/>
              </a:rPr>
              <a:t>ldp:membershipResource</a:t>
            </a:r>
            <a:r>
              <a:rPr lang="en-US" sz="1800" b="1" dirty="0" smtClean="0">
                <a:latin typeface="Courier"/>
                <a:cs typeface="Courier"/>
              </a:rPr>
              <a:t> &lt;</a:t>
            </a:r>
            <a:r>
              <a:rPr lang="en-US" sz="1800" b="1" dirty="0" err="1" smtClean="0">
                <a:latin typeface="Courier"/>
                <a:cs typeface="Courier"/>
              </a:rPr>
              <a:t>localhost</a:t>
            </a:r>
            <a:r>
              <a:rPr lang="en-US" sz="1800" b="1" dirty="0" smtClean="0">
                <a:latin typeface="Courier"/>
                <a:cs typeface="Courier"/>
              </a:rPr>
              <a:t>/hydraconnect2015&gt; . </a:t>
            </a:r>
          </a:p>
          <a:p>
            <a:pPr marL="0" indent="0">
              <a:buNone/>
            </a:pPr>
            <a:r>
              <a:rPr lang="en-US" sz="1800" b="1" dirty="0">
                <a:latin typeface="Courier"/>
                <a:cs typeface="Courier"/>
              </a:rPr>
              <a:t> </a:t>
            </a:r>
            <a:r>
              <a:rPr lang="en-US" sz="1800" b="1" dirty="0" smtClean="0">
                <a:latin typeface="Courier"/>
                <a:cs typeface="Courier"/>
              </a:rPr>
              <a:t>  &lt;&gt; </a:t>
            </a:r>
            <a:r>
              <a:rPr lang="en-US" sz="1800" b="1" dirty="0" err="1" smtClean="0">
                <a:latin typeface="Courier"/>
                <a:cs typeface="Courier"/>
              </a:rPr>
              <a:t>ldp:hasMemberRelation</a:t>
            </a:r>
            <a:r>
              <a:rPr lang="en-US" sz="1800" b="1" dirty="0" smtClean="0">
                <a:latin typeface="Courier"/>
                <a:cs typeface="Courier"/>
              </a:rPr>
              <a:t> </a:t>
            </a:r>
            <a:r>
              <a:rPr lang="en-US" sz="1800" b="1" dirty="0" err="1" smtClean="0"/>
              <a:t>hasSpeaker</a:t>
            </a:r>
            <a:r>
              <a:rPr lang="en-US" sz="1800" b="1" dirty="0" smtClean="0"/>
              <a:t> .</a:t>
            </a:r>
            <a:endParaRPr lang="en-US" sz="1800" b="1" dirty="0">
              <a:latin typeface="Courier"/>
              <a:cs typeface="Courier"/>
            </a:endParaRPr>
          </a:p>
          <a:p>
            <a:pPr marL="0" indent="0">
              <a:buNone/>
            </a:pPr>
            <a:endParaRPr lang="en-US" sz="1800" dirty="0" smtClean="0">
              <a:latin typeface="Courier"/>
              <a:cs typeface="Courier"/>
            </a:endParaRPr>
          </a:p>
          <a:p>
            <a:pPr marL="0" indent="0">
              <a:buNone/>
            </a:pPr>
            <a:endParaRPr lang="en-US" sz="1800" b="1" smtClean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1800" b="1">
                <a:latin typeface="Courier"/>
                <a:cs typeface="Courier"/>
              </a:rPr>
              <a:t>HTTP request </a:t>
            </a:r>
          </a:p>
          <a:p>
            <a:pPr marL="400050" lvl="1" indent="0">
              <a:buNone/>
            </a:pPr>
            <a:r>
              <a:rPr lang="en-US" sz="1800">
                <a:latin typeface="Courier"/>
                <a:cs typeface="Courier"/>
              </a:rPr>
              <a:t>POST localhost/</a:t>
            </a:r>
            <a:r>
              <a:rPr lang="en-US" sz="1800" b="1">
                <a:latin typeface="Courier"/>
                <a:cs typeface="Courier"/>
              </a:rPr>
              <a:t>speakers</a:t>
            </a:r>
            <a:r>
              <a:rPr lang="en-US" sz="1800">
                <a:latin typeface="Courier"/>
                <a:cs typeface="Courier"/>
              </a:rPr>
              <a:t> HTTP/1.1 </a:t>
            </a:r>
          </a:p>
          <a:p>
            <a:pPr marL="0" indent="0">
              <a:buNone/>
            </a:pPr>
            <a:r>
              <a:rPr lang="en-US" sz="1800">
                <a:latin typeface="Courier"/>
                <a:cs typeface="Courier"/>
              </a:rPr>
              <a:t>   Slug: </a:t>
            </a:r>
            <a:r>
              <a:rPr lang="en-US" sz="1800" b="1">
                <a:latin typeface="Courier"/>
                <a:cs typeface="Courier"/>
              </a:rPr>
              <a:t>janedev</a:t>
            </a:r>
          </a:p>
          <a:p>
            <a:pPr marL="0" indent="0">
              <a:buNone/>
            </a:pPr>
            <a:endParaRPr lang="en-US" sz="180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1800">
                <a:latin typeface="Courier"/>
                <a:cs typeface="Courier"/>
              </a:rPr>
              <a:t>   &lt;&gt; dcterms:title “Jane Developer”.</a:t>
            </a:r>
          </a:p>
          <a:p>
            <a:pPr marL="0" indent="0">
              <a:buNone/>
            </a:pPr>
            <a:endParaRPr lang="en-US" sz="1800" b="1" smtClean="0">
              <a:latin typeface="Courier"/>
              <a:cs typeface="Courier"/>
            </a:endParaRPr>
          </a:p>
          <a:p>
            <a:pPr marL="400050" lvl="1" indent="0">
              <a:buNone/>
            </a:pPr>
            <a:endParaRPr lang="en-US" sz="1800" dirty="0">
              <a:latin typeface="Courier"/>
              <a:cs typeface="Courier"/>
            </a:endParaRPr>
          </a:p>
          <a:p>
            <a:pPr marL="0" indent="0">
              <a:buNone/>
            </a:pPr>
            <a:endParaRPr lang="en-US" sz="1800" b="1" dirty="0" smtClean="0">
              <a:latin typeface="Courier"/>
              <a:cs typeface="Courier"/>
            </a:endParaRPr>
          </a:p>
        </p:txBody>
      </p:sp>
      <p:sp>
        <p:nvSpPr>
          <p:cNvPr id="4" name="TextBox 3"/>
          <p:cNvSpPr txBox="1"/>
          <p:nvPr/>
        </p:nvSpPr>
        <p:spPr>
          <a:xfrm rot="16200000">
            <a:off x="8046317" y="2953876"/>
            <a:ext cx="15656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Containership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08234" y="180929"/>
            <a:ext cx="8620917" cy="816928"/>
          </a:xfrm>
        </p:spPr>
        <p:txBody>
          <a:bodyPr>
            <a:normAutofit/>
          </a:bodyPr>
          <a:lstStyle/>
          <a:p>
            <a:r>
              <a:rPr lang="en-US" smtClean="0"/>
              <a:t>Direct Containers (1/2)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952418" y="1213092"/>
            <a:ext cx="23989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chemeClr val="accent2"/>
                </a:solidFill>
              </a:rPr>
              <a:t>Create Direct Container</a:t>
            </a:r>
            <a:endParaRPr lang="en-US" dirty="0">
              <a:solidFill>
                <a:schemeClr val="accent2"/>
              </a:solidFill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 flipH="1">
            <a:off x="4081752" y="1397758"/>
            <a:ext cx="870666" cy="248163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3248407" y="4105740"/>
            <a:ext cx="2377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chemeClr val="accent2"/>
                </a:solidFill>
              </a:rPr>
              <a:t>Add new resource to it</a:t>
            </a:r>
            <a:endParaRPr lang="en-US" dirty="0">
              <a:solidFill>
                <a:schemeClr val="accent2"/>
              </a:solidFill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 flipH="1">
            <a:off x="2918422" y="4381820"/>
            <a:ext cx="270114" cy="381231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ight Brace 20"/>
          <p:cNvSpPr/>
          <p:nvPr/>
        </p:nvSpPr>
        <p:spPr>
          <a:xfrm>
            <a:off x="8330689" y="2831346"/>
            <a:ext cx="304800" cy="858735"/>
          </a:xfrm>
          <a:prstGeom prst="rightBrace">
            <a:avLst/>
          </a:prstGeom>
          <a:ln w="3810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5924023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08234" y="180929"/>
            <a:ext cx="8620917" cy="816928"/>
          </a:xfrm>
        </p:spPr>
        <p:txBody>
          <a:bodyPr>
            <a:normAutofit/>
          </a:bodyPr>
          <a:lstStyle/>
          <a:p>
            <a:r>
              <a:rPr lang="en-US" smtClean="0"/>
              <a:t>Direct Container (2/2)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53733" y="1288144"/>
            <a:ext cx="8972337" cy="4445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800" b="1" dirty="0" smtClean="0">
                <a:latin typeface="Courier"/>
                <a:cs typeface="Courier"/>
              </a:rPr>
              <a:t>HTTP request </a:t>
            </a:r>
          </a:p>
          <a:p>
            <a:pPr marL="400050" lvl="1" indent="0">
              <a:buFont typeface="Arial"/>
              <a:buNone/>
            </a:pPr>
            <a:r>
              <a:rPr lang="en-US" sz="1800" dirty="0" smtClean="0">
                <a:latin typeface="Courier"/>
                <a:cs typeface="Courier"/>
              </a:rPr>
              <a:t>GET </a:t>
            </a:r>
            <a:r>
              <a:rPr lang="en-US" sz="1800" dirty="0" err="1" smtClean="0">
                <a:latin typeface="Courier"/>
                <a:cs typeface="Courier"/>
              </a:rPr>
              <a:t>localhost</a:t>
            </a:r>
            <a:r>
              <a:rPr lang="en-US" sz="1800" dirty="0" smtClean="0">
                <a:latin typeface="Courier"/>
                <a:cs typeface="Courier"/>
              </a:rPr>
              <a:t>/</a:t>
            </a:r>
            <a:r>
              <a:rPr lang="en-US" sz="1800" b="1" dirty="0" smtClean="0">
                <a:latin typeface="Courier"/>
                <a:cs typeface="Courier"/>
              </a:rPr>
              <a:t>hydraconnect2015</a:t>
            </a:r>
          </a:p>
          <a:p>
            <a:pPr marL="400050" lvl="1" indent="0">
              <a:buFont typeface="Arial"/>
              <a:buNone/>
            </a:pPr>
            <a:endParaRPr lang="en-US" sz="1800" dirty="0" smtClean="0">
              <a:latin typeface="Courier"/>
              <a:cs typeface="Courier"/>
            </a:endParaRPr>
          </a:p>
          <a:p>
            <a:pPr marL="0" indent="0">
              <a:buFont typeface="Arial"/>
              <a:buNone/>
            </a:pPr>
            <a:r>
              <a:rPr lang="en-US" sz="1800" b="1" dirty="0" smtClean="0">
                <a:latin typeface="Courier"/>
                <a:cs typeface="Courier"/>
              </a:rPr>
              <a:t>HTTP response</a:t>
            </a:r>
          </a:p>
          <a:p>
            <a:pPr marL="400050" lvl="1" indent="0">
              <a:buFont typeface="Arial"/>
              <a:buNone/>
            </a:pPr>
            <a:r>
              <a:rPr lang="en-US" sz="1800" dirty="0" smtClean="0">
                <a:latin typeface="Courier"/>
                <a:cs typeface="Courier"/>
              </a:rPr>
              <a:t>[bunch of HTTP headers go here]</a:t>
            </a:r>
          </a:p>
          <a:p>
            <a:pPr marL="400050" lvl="1" indent="0">
              <a:buFont typeface="Arial"/>
              <a:buNone/>
            </a:pPr>
            <a:endParaRPr lang="en-US" sz="1800" dirty="0" smtClean="0">
              <a:latin typeface="Courier"/>
              <a:cs typeface="Courier"/>
            </a:endParaRPr>
          </a:p>
          <a:p>
            <a:pPr marL="400050" lvl="1" indent="0">
              <a:buFont typeface="Arial"/>
              <a:buNone/>
            </a:pPr>
            <a:r>
              <a:rPr lang="en-US" sz="1800" dirty="0" smtClean="0">
                <a:latin typeface="Courier"/>
                <a:cs typeface="Courier"/>
              </a:rPr>
              <a:t>&lt;</a:t>
            </a:r>
            <a:r>
              <a:rPr lang="en-US" sz="1800" dirty="0" err="1" smtClean="0">
                <a:latin typeface="Courier"/>
                <a:cs typeface="Courier"/>
              </a:rPr>
              <a:t>localhost</a:t>
            </a:r>
            <a:r>
              <a:rPr lang="en-US" sz="1800" dirty="0" smtClean="0">
                <a:latin typeface="Courier"/>
                <a:cs typeface="Courier"/>
              </a:rPr>
              <a:t>/hydraconnect2015/&gt; a </a:t>
            </a:r>
            <a:r>
              <a:rPr lang="en-US" sz="1800" dirty="0" err="1" smtClean="0">
                <a:latin typeface="Courier"/>
                <a:cs typeface="Courier"/>
              </a:rPr>
              <a:t>ldp:BasicContainer</a:t>
            </a:r>
            <a:r>
              <a:rPr lang="en-US" sz="1800" dirty="0" smtClean="0">
                <a:latin typeface="Courier"/>
                <a:cs typeface="Courier"/>
              </a:rPr>
              <a:t> ;</a:t>
            </a:r>
          </a:p>
          <a:p>
            <a:pPr marL="400050" lvl="1" indent="0">
              <a:buFont typeface="Arial"/>
              <a:buNone/>
            </a:pPr>
            <a:r>
              <a:rPr lang="en-US" sz="1800" dirty="0" smtClean="0">
                <a:latin typeface="Courier"/>
                <a:cs typeface="Courier"/>
              </a:rPr>
              <a:t>   </a:t>
            </a:r>
            <a:r>
              <a:rPr lang="en-US" sz="1800" dirty="0" err="1" smtClean="0">
                <a:latin typeface="Courier"/>
                <a:cs typeface="Courier"/>
              </a:rPr>
              <a:t>dc:title</a:t>
            </a:r>
            <a:r>
              <a:rPr lang="en-US" sz="1800" dirty="0" smtClean="0">
                <a:latin typeface="Courier"/>
                <a:cs typeface="Courier"/>
              </a:rPr>
              <a:t> “Hydra Connect 2015” ;</a:t>
            </a:r>
          </a:p>
          <a:p>
            <a:pPr marL="400050" lvl="1" indent="0">
              <a:buFont typeface="Arial"/>
              <a:buNone/>
            </a:pPr>
            <a:r>
              <a:rPr lang="en-US" sz="1800" dirty="0" smtClean="0">
                <a:latin typeface="Courier"/>
                <a:cs typeface="Courier"/>
              </a:rPr>
              <a:t>   </a:t>
            </a:r>
            <a:r>
              <a:rPr lang="en-US" sz="1800" dirty="0" err="1" smtClean="0">
                <a:latin typeface="Courier"/>
                <a:cs typeface="Courier"/>
              </a:rPr>
              <a:t>dc:subject</a:t>
            </a:r>
            <a:r>
              <a:rPr lang="en-US" sz="1800" dirty="0" smtClean="0">
                <a:latin typeface="Courier"/>
                <a:cs typeface="Courier"/>
              </a:rPr>
              <a:t> ““Hydra conference in Minneapolis” ;</a:t>
            </a:r>
          </a:p>
          <a:p>
            <a:pPr marL="0" lvl="1" indent="0">
              <a:buFont typeface="Arial"/>
              <a:buNone/>
            </a:pPr>
            <a:r>
              <a:rPr lang="en-US" sz="1800" dirty="0" smtClean="0">
                <a:latin typeface="Courier"/>
                <a:cs typeface="Courier"/>
              </a:rPr>
              <a:t>      </a:t>
            </a:r>
            <a:r>
              <a:rPr lang="en-US" sz="1800" dirty="0" err="1" smtClean="0">
                <a:latin typeface="Courier"/>
                <a:cs typeface="Courier"/>
              </a:rPr>
              <a:t>ldp:contains</a:t>
            </a:r>
            <a:r>
              <a:rPr lang="en-US" sz="1800" dirty="0" smtClean="0">
                <a:latin typeface="Courier"/>
                <a:cs typeface="Courier"/>
              </a:rPr>
              <a:t> &lt;</a:t>
            </a:r>
            <a:r>
              <a:rPr lang="en-US" sz="1800" dirty="0" err="1" smtClean="0">
                <a:latin typeface="Courier"/>
                <a:cs typeface="Courier"/>
              </a:rPr>
              <a:t>localhost</a:t>
            </a:r>
            <a:r>
              <a:rPr lang="en-US" sz="1800" dirty="0" smtClean="0">
                <a:latin typeface="Courier"/>
                <a:cs typeface="Courier"/>
              </a:rPr>
              <a:t>/hydraconnect2015/session1&gt; ;</a:t>
            </a:r>
          </a:p>
          <a:p>
            <a:pPr marL="0" lvl="1" indent="0">
              <a:buFont typeface="Arial"/>
              <a:buNone/>
            </a:pPr>
            <a:r>
              <a:rPr lang="en-US" sz="1800" dirty="0">
                <a:latin typeface="Courier"/>
                <a:cs typeface="Courier"/>
              </a:rPr>
              <a:t> </a:t>
            </a:r>
            <a:r>
              <a:rPr lang="en-US" sz="1800" dirty="0" smtClean="0">
                <a:latin typeface="Courier"/>
                <a:cs typeface="Courier"/>
              </a:rPr>
              <a:t>     </a:t>
            </a:r>
            <a:r>
              <a:rPr lang="en-US" sz="1800" b="1" dirty="0" err="1" smtClean="0">
                <a:latin typeface="Courier"/>
                <a:cs typeface="Courier"/>
              </a:rPr>
              <a:t>hasSpeaker</a:t>
            </a:r>
            <a:r>
              <a:rPr lang="en-US" sz="1800" b="1" dirty="0" smtClean="0">
                <a:latin typeface="Courier"/>
                <a:cs typeface="Courier"/>
              </a:rPr>
              <a:t> &lt;</a:t>
            </a:r>
            <a:r>
              <a:rPr lang="en-US" sz="1800" b="1" dirty="0" err="1" smtClean="0">
                <a:latin typeface="Courier"/>
                <a:cs typeface="Courier"/>
              </a:rPr>
              <a:t>localhost</a:t>
            </a:r>
            <a:r>
              <a:rPr lang="en-US" sz="1800" b="1" dirty="0" smtClean="0">
                <a:latin typeface="Courier"/>
                <a:cs typeface="Courier"/>
              </a:rPr>
              <a:t>/speakers/</a:t>
            </a:r>
            <a:r>
              <a:rPr lang="en-US" sz="1800" b="1" dirty="0" err="1" smtClean="0">
                <a:latin typeface="Courier"/>
                <a:cs typeface="Courier"/>
              </a:rPr>
              <a:t>janedev</a:t>
            </a:r>
            <a:r>
              <a:rPr lang="en-US" sz="1800" b="1" dirty="0" smtClean="0">
                <a:latin typeface="Courier"/>
                <a:cs typeface="Courier"/>
              </a:rPr>
              <a:t>&gt;</a:t>
            </a:r>
            <a:r>
              <a:rPr lang="en-US" sz="1800" dirty="0" smtClean="0">
                <a:latin typeface="Courier"/>
                <a:cs typeface="Courier"/>
              </a:rPr>
              <a:t> .</a:t>
            </a:r>
          </a:p>
          <a:p>
            <a:pPr marL="0" indent="0">
              <a:buFont typeface="Arial"/>
              <a:buNone/>
            </a:pPr>
            <a:endParaRPr lang="en-US" sz="1800" dirty="0" smtClean="0">
              <a:latin typeface="Courier"/>
              <a:cs typeface="Courier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497970" y="1076620"/>
            <a:ext cx="25581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accent2"/>
                </a:solidFill>
              </a:rPr>
              <a:t>The membershipResource</a:t>
            </a:r>
            <a:r>
              <a:rPr lang="en-US" sz="1600" dirty="0" err="1" smtClean="0">
                <a:solidFill>
                  <a:schemeClr val="accent2"/>
                </a:solidFill>
              </a:rPr>
              <a:t>…</a:t>
            </a:r>
            <a:endParaRPr lang="en-US" sz="1600" dirty="0">
              <a:solidFill>
                <a:schemeClr val="accent2"/>
              </a:solidFill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4481287" y="1194922"/>
            <a:ext cx="885287" cy="420307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599905" y="5507502"/>
            <a:ext cx="25637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2"/>
                </a:solidFill>
              </a:rPr>
              <a:t>…pointing to the new resource</a:t>
            </a:r>
            <a:endParaRPr lang="en-US" dirty="0">
              <a:solidFill>
                <a:schemeClr val="accent2"/>
              </a:solidFill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4860064" y="5007744"/>
            <a:ext cx="0" cy="499758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913393" y="5507502"/>
            <a:ext cx="25637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2"/>
                </a:solidFill>
              </a:rPr>
              <a:t>…has new triple with hasMemberRelation predicate</a:t>
            </a:r>
            <a:endParaRPr lang="en-US" dirty="0">
              <a:solidFill>
                <a:schemeClr val="accent2"/>
              </a:solidFill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1195777" y="5007744"/>
            <a:ext cx="0" cy="499758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84849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1566355" y="1903219"/>
            <a:ext cx="2123416" cy="51211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hydraconnect2015</a:t>
            </a:r>
          </a:p>
        </p:txBody>
      </p:sp>
      <p:sp>
        <p:nvSpPr>
          <p:cNvPr id="5" name="Oval 4"/>
          <p:cNvSpPr/>
          <p:nvPr/>
        </p:nvSpPr>
        <p:spPr>
          <a:xfrm>
            <a:off x="4730373" y="1333651"/>
            <a:ext cx="2123416" cy="51211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session1</a:t>
            </a:r>
          </a:p>
        </p:txBody>
      </p:sp>
      <p:cxnSp>
        <p:nvCxnSpPr>
          <p:cNvPr id="7" name="Curved Connector 6"/>
          <p:cNvCxnSpPr>
            <a:stCxn id="4" idx="7"/>
            <a:endCxn id="5" idx="2"/>
          </p:cNvCxnSpPr>
          <p:nvPr/>
        </p:nvCxnSpPr>
        <p:spPr>
          <a:xfrm rot="5400000" flipH="1" flipV="1">
            <a:off x="3860333" y="1108177"/>
            <a:ext cx="388510" cy="1351569"/>
          </a:xfrm>
          <a:prstGeom prst="curvedConnector2">
            <a:avLst/>
          </a:prstGeom>
          <a:ln>
            <a:solidFill>
              <a:schemeClr val="accent3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/>
        </p:nvSpPr>
        <p:spPr>
          <a:xfrm>
            <a:off x="1566355" y="3501606"/>
            <a:ext cx="2123416" cy="512110"/>
          </a:xfrm>
          <a:prstGeom prst="ellipse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speakers</a:t>
            </a:r>
          </a:p>
        </p:txBody>
      </p:sp>
      <p:sp>
        <p:nvSpPr>
          <p:cNvPr id="9" name="Oval 8"/>
          <p:cNvSpPr/>
          <p:nvPr/>
        </p:nvSpPr>
        <p:spPr>
          <a:xfrm>
            <a:off x="4704877" y="4301464"/>
            <a:ext cx="2123416" cy="46173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janedev</a:t>
            </a:r>
          </a:p>
        </p:txBody>
      </p:sp>
      <p:cxnSp>
        <p:nvCxnSpPr>
          <p:cNvPr id="10" name="Curved Connector 9"/>
          <p:cNvCxnSpPr>
            <a:stCxn id="8" idx="0"/>
            <a:endCxn id="4" idx="4"/>
          </p:cNvCxnSpPr>
          <p:nvPr/>
        </p:nvCxnSpPr>
        <p:spPr>
          <a:xfrm flipV="1">
            <a:off x="2628063" y="2415329"/>
            <a:ext cx="0" cy="108627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Curved Connector 14"/>
          <p:cNvCxnSpPr>
            <a:stCxn id="8" idx="6"/>
            <a:endCxn id="9" idx="1"/>
          </p:cNvCxnSpPr>
          <p:nvPr/>
        </p:nvCxnSpPr>
        <p:spPr>
          <a:xfrm>
            <a:off x="3689771" y="3757661"/>
            <a:ext cx="1326073" cy="611422"/>
          </a:xfrm>
          <a:prstGeom prst="curvedConnector2">
            <a:avLst/>
          </a:prstGeom>
          <a:ln>
            <a:solidFill>
              <a:schemeClr val="accent3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Curved Connector 20"/>
          <p:cNvCxnSpPr>
            <a:stCxn id="4" idx="6"/>
            <a:endCxn id="9" idx="0"/>
          </p:cNvCxnSpPr>
          <p:nvPr/>
        </p:nvCxnSpPr>
        <p:spPr>
          <a:xfrm>
            <a:off x="3689771" y="2159274"/>
            <a:ext cx="2076814" cy="2142190"/>
          </a:xfrm>
          <a:prstGeom prst="curvedConnector2">
            <a:avLst/>
          </a:prstGeom>
          <a:ln>
            <a:solidFill>
              <a:schemeClr val="accent3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3290951" y="1286911"/>
            <a:ext cx="82373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ldp:contains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5142242" y="2655224"/>
            <a:ext cx="78739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hasSpeaker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4318504" y="3675346"/>
            <a:ext cx="82373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ldp:contains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2628063" y="2901445"/>
            <a:ext cx="147282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ldp:membershipRelation</a:t>
            </a:r>
          </a:p>
        </p:txBody>
      </p:sp>
      <p:sp>
        <p:nvSpPr>
          <p:cNvPr id="70" name="Rectangle 69"/>
          <p:cNvSpPr/>
          <p:nvPr/>
        </p:nvSpPr>
        <p:spPr>
          <a:xfrm>
            <a:off x="7446197" y="1299156"/>
            <a:ext cx="1372368" cy="176531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/>
              <a:t>Welcome to Hydra Connect</a:t>
            </a:r>
          </a:p>
        </p:txBody>
      </p:sp>
      <p:sp>
        <p:nvSpPr>
          <p:cNvPr id="71" name="Rectangle 70"/>
          <p:cNvSpPr/>
          <p:nvPr/>
        </p:nvSpPr>
        <p:spPr>
          <a:xfrm>
            <a:off x="7446197" y="1619320"/>
            <a:ext cx="1372369" cy="170369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/>
              <a:t>Hi Everybody</a:t>
            </a:r>
          </a:p>
        </p:txBody>
      </p:sp>
      <p:sp>
        <p:nvSpPr>
          <p:cNvPr id="72" name="Rectangle 71"/>
          <p:cNvSpPr/>
          <p:nvPr/>
        </p:nvSpPr>
        <p:spPr>
          <a:xfrm>
            <a:off x="7299596" y="4204014"/>
            <a:ext cx="910274" cy="2289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/>
              <a:t>Jane Developer</a:t>
            </a:r>
          </a:p>
        </p:txBody>
      </p:sp>
      <p:sp>
        <p:nvSpPr>
          <p:cNvPr id="73" name="Rectangle 72"/>
          <p:cNvSpPr/>
          <p:nvPr/>
        </p:nvSpPr>
        <p:spPr>
          <a:xfrm>
            <a:off x="175072" y="1927132"/>
            <a:ext cx="893462" cy="22371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/>
              <a:t>Minneapolis</a:t>
            </a:r>
          </a:p>
        </p:txBody>
      </p:sp>
      <p:sp>
        <p:nvSpPr>
          <p:cNvPr id="74" name="Rectangle 73"/>
          <p:cNvSpPr/>
          <p:nvPr/>
        </p:nvSpPr>
        <p:spPr>
          <a:xfrm>
            <a:off x="175072" y="2260060"/>
            <a:ext cx="893462" cy="20396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/>
              <a:t>September/2015</a:t>
            </a:r>
          </a:p>
        </p:txBody>
      </p:sp>
      <p:sp>
        <p:nvSpPr>
          <p:cNvPr id="75" name="Oval 74"/>
          <p:cNvSpPr/>
          <p:nvPr/>
        </p:nvSpPr>
        <p:spPr>
          <a:xfrm>
            <a:off x="270660" y="5216689"/>
            <a:ext cx="1733633" cy="25946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Basic Container</a:t>
            </a:r>
          </a:p>
        </p:txBody>
      </p:sp>
      <p:sp>
        <p:nvSpPr>
          <p:cNvPr id="76" name="Oval 75"/>
          <p:cNvSpPr/>
          <p:nvPr/>
        </p:nvSpPr>
        <p:spPr>
          <a:xfrm>
            <a:off x="270660" y="5605608"/>
            <a:ext cx="1733633" cy="246097"/>
          </a:xfrm>
          <a:prstGeom prst="ellipse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Direct Container</a:t>
            </a:r>
          </a:p>
        </p:txBody>
      </p:sp>
      <p:cxnSp>
        <p:nvCxnSpPr>
          <p:cNvPr id="77" name="Curved Connector 76"/>
          <p:cNvCxnSpPr/>
          <p:nvPr/>
        </p:nvCxnSpPr>
        <p:spPr>
          <a:xfrm>
            <a:off x="270660" y="6183579"/>
            <a:ext cx="293285" cy="127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Curved Connector 76"/>
          <p:cNvCxnSpPr/>
          <p:nvPr/>
        </p:nvCxnSpPr>
        <p:spPr>
          <a:xfrm>
            <a:off x="270660" y="6531336"/>
            <a:ext cx="293285" cy="12700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" name="TextBox 80"/>
          <p:cNvSpPr txBox="1"/>
          <p:nvPr/>
        </p:nvSpPr>
        <p:spPr>
          <a:xfrm>
            <a:off x="563945" y="6048716"/>
            <a:ext cx="14765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Added by LDP Client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563945" y="6396473"/>
            <a:ext cx="14765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Added by LDP Server</a:t>
            </a:r>
          </a:p>
        </p:txBody>
      </p:sp>
      <p:sp>
        <p:nvSpPr>
          <p:cNvPr id="84" name="Rectangle 83"/>
          <p:cNvSpPr/>
          <p:nvPr/>
        </p:nvSpPr>
        <p:spPr>
          <a:xfrm>
            <a:off x="135730" y="3454059"/>
            <a:ext cx="974550" cy="21933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/>
              <a:t>People that speak at conferences</a:t>
            </a:r>
          </a:p>
        </p:txBody>
      </p:sp>
      <p:cxnSp>
        <p:nvCxnSpPr>
          <p:cNvPr id="85" name="Curved Connector 84"/>
          <p:cNvCxnSpPr>
            <a:stCxn id="8" idx="2"/>
            <a:endCxn id="84" idx="3"/>
          </p:cNvCxnSpPr>
          <p:nvPr/>
        </p:nvCxnSpPr>
        <p:spPr>
          <a:xfrm flipH="1" flipV="1">
            <a:off x="1110280" y="3563726"/>
            <a:ext cx="456075" cy="19393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Curved Connector 84"/>
          <p:cNvCxnSpPr>
            <a:stCxn id="5" idx="6"/>
            <a:endCxn id="70" idx="1"/>
          </p:cNvCxnSpPr>
          <p:nvPr/>
        </p:nvCxnSpPr>
        <p:spPr>
          <a:xfrm flipV="1">
            <a:off x="6853789" y="1387422"/>
            <a:ext cx="592408" cy="20228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Curved Connector 84"/>
          <p:cNvCxnSpPr>
            <a:stCxn id="5" idx="6"/>
            <a:endCxn id="71" idx="1"/>
          </p:cNvCxnSpPr>
          <p:nvPr/>
        </p:nvCxnSpPr>
        <p:spPr>
          <a:xfrm>
            <a:off x="6853789" y="1589706"/>
            <a:ext cx="592408" cy="11479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Curved Connector 84"/>
          <p:cNvCxnSpPr>
            <a:stCxn id="4" idx="2"/>
            <a:endCxn id="73" idx="3"/>
          </p:cNvCxnSpPr>
          <p:nvPr/>
        </p:nvCxnSpPr>
        <p:spPr>
          <a:xfrm flipH="1" flipV="1">
            <a:off x="1068534" y="2038990"/>
            <a:ext cx="497821" cy="12028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Curved Connector 84"/>
          <p:cNvCxnSpPr>
            <a:stCxn id="4" idx="2"/>
            <a:endCxn id="74" idx="3"/>
          </p:cNvCxnSpPr>
          <p:nvPr/>
        </p:nvCxnSpPr>
        <p:spPr>
          <a:xfrm flipH="1">
            <a:off x="1068534" y="2159274"/>
            <a:ext cx="497821" cy="20276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Curved Connector 84"/>
          <p:cNvCxnSpPr>
            <a:stCxn id="9" idx="6"/>
            <a:endCxn id="72" idx="1"/>
          </p:cNvCxnSpPr>
          <p:nvPr/>
        </p:nvCxnSpPr>
        <p:spPr>
          <a:xfrm flipV="1">
            <a:off x="6828293" y="4318501"/>
            <a:ext cx="471303" cy="21383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3" name="TextBox 112"/>
          <p:cNvSpPr txBox="1"/>
          <p:nvPr/>
        </p:nvSpPr>
        <p:spPr>
          <a:xfrm>
            <a:off x="6853789" y="1176045"/>
            <a:ext cx="54822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dc:title</a:t>
            </a:r>
          </a:p>
        </p:txBody>
      </p:sp>
      <p:sp>
        <p:nvSpPr>
          <p:cNvPr id="114" name="TextBox 113"/>
          <p:cNvSpPr txBox="1"/>
          <p:nvPr/>
        </p:nvSpPr>
        <p:spPr>
          <a:xfrm>
            <a:off x="6679264" y="4204014"/>
            <a:ext cx="54822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dc:title</a:t>
            </a:r>
          </a:p>
        </p:txBody>
      </p:sp>
      <p:sp>
        <p:nvSpPr>
          <p:cNvPr id="116" name="TextBox 115"/>
          <p:cNvSpPr txBox="1"/>
          <p:nvPr/>
        </p:nvSpPr>
        <p:spPr>
          <a:xfrm>
            <a:off x="1070726" y="1758629"/>
            <a:ext cx="54822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dc:title</a:t>
            </a:r>
          </a:p>
        </p:txBody>
      </p:sp>
      <p:sp>
        <p:nvSpPr>
          <p:cNvPr id="117" name="TextBox 116"/>
          <p:cNvSpPr txBox="1"/>
          <p:nvPr/>
        </p:nvSpPr>
        <p:spPr>
          <a:xfrm>
            <a:off x="1014689" y="2345243"/>
            <a:ext cx="7263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/>
              <a:t>dc:subject</a:t>
            </a:r>
          </a:p>
        </p:txBody>
      </p:sp>
      <p:sp>
        <p:nvSpPr>
          <p:cNvPr id="118" name="TextBox 117"/>
          <p:cNvSpPr txBox="1"/>
          <p:nvPr/>
        </p:nvSpPr>
        <p:spPr>
          <a:xfrm>
            <a:off x="6853789" y="1725488"/>
            <a:ext cx="71716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dc:subject</a:t>
            </a:r>
          </a:p>
        </p:txBody>
      </p:sp>
      <p:sp>
        <p:nvSpPr>
          <p:cNvPr id="123" name="TextBox 122"/>
          <p:cNvSpPr txBox="1"/>
          <p:nvPr/>
        </p:nvSpPr>
        <p:spPr>
          <a:xfrm>
            <a:off x="270660" y="4804181"/>
            <a:ext cx="7119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Legend</a:t>
            </a:r>
          </a:p>
        </p:txBody>
      </p:sp>
      <p:sp>
        <p:nvSpPr>
          <p:cNvPr id="124" name="Title 1"/>
          <p:cNvSpPr>
            <a:spLocks noGrp="1"/>
          </p:cNvSpPr>
          <p:nvPr>
            <p:ph type="title"/>
          </p:nvPr>
        </p:nvSpPr>
        <p:spPr>
          <a:xfrm>
            <a:off x="208234" y="180929"/>
            <a:ext cx="8620917" cy="816928"/>
          </a:xfrm>
        </p:spPr>
        <p:txBody>
          <a:bodyPr>
            <a:normAutofit/>
          </a:bodyPr>
          <a:lstStyle/>
          <a:p>
            <a:r>
              <a:rPr lang="en-US" smtClean="0"/>
              <a:t>Show me the Graph</a:t>
            </a:r>
            <a:endParaRPr lang="en-US" dirty="0"/>
          </a:p>
        </p:txBody>
      </p:sp>
      <p:sp>
        <p:nvSpPr>
          <p:cNvPr id="43" name="Rectangle 42"/>
          <p:cNvSpPr/>
          <p:nvPr/>
        </p:nvSpPr>
        <p:spPr>
          <a:xfrm>
            <a:off x="145313" y="4013716"/>
            <a:ext cx="972358" cy="21933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/>
              <a:t>hasSpeaker</a:t>
            </a:r>
          </a:p>
        </p:txBody>
      </p:sp>
      <p:cxnSp>
        <p:nvCxnSpPr>
          <p:cNvPr id="47" name="Curved Connector 84"/>
          <p:cNvCxnSpPr>
            <a:stCxn id="8" idx="2"/>
            <a:endCxn id="43" idx="3"/>
          </p:cNvCxnSpPr>
          <p:nvPr/>
        </p:nvCxnSpPr>
        <p:spPr>
          <a:xfrm flipH="1">
            <a:off x="1117671" y="3757661"/>
            <a:ext cx="448684" cy="36572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827968" y="4198910"/>
            <a:ext cx="147677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ldp:hasMemberRelation</a:t>
            </a:r>
          </a:p>
        </p:txBody>
      </p:sp>
      <p:sp>
        <p:nvSpPr>
          <p:cNvPr id="115" name="TextBox 114"/>
          <p:cNvSpPr txBox="1"/>
          <p:nvPr/>
        </p:nvSpPr>
        <p:spPr>
          <a:xfrm>
            <a:off x="1068534" y="3316123"/>
            <a:ext cx="54822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dc:title</a:t>
            </a:r>
          </a:p>
        </p:txBody>
      </p:sp>
    </p:spTree>
    <p:extLst>
      <p:ext uri="{BB962C8B-B14F-4D97-AF65-F5344CB8AC3E}">
        <p14:creationId xmlns:p14="http://schemas.microsoft.com/office/powerpoint/2010/main" val="10748344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Containers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046661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“</a:t>
            </a:r>
            <a:r>
              <a:rPr lang="en-US" dirty="0" smtClean="0">
                <a:latin typeface="Courier"/>
                <a:cs typeface="Courier"/>
              </a:rPr>
              <a:t>Containers are at the heart of LDP</a:t>
            </a:r>
            <a:r>
              <a:rPr lang="en-US" dirty="0" smtClean="0"/>
              <a:t>” – </a:t>
            </a:r>
            <a:r>
              <a:rPr lang="en-US" dirty="0">
                <a:hlinkClick r:id="rId2"/>
              </a:rPr>
              <a:t>Robert </a:t>
            </a:r>
            <a:r>
              <a:rPr lang="en-US" dirty="0" smtClean="0">
                <a:hlinkClick r:id="rId2"/>
              </a:rPr>
              <a:t>Sanderson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In Direct and Indirect Containers you can revert the relationship (hasMemberRelation vs isMemberOfRelation) </a:t>
            </a:r>
          </a:p>
          <a:p>
            <a:endParaRPr lang="en-US" dirty="0" smtClean="0"/>
          </a:p>
          <a:p>
            <a:r>
              <a:rPr lang="en-US" dirty="0" smtClean="0"/>
              <a:t>In an Indirect Container you can link to a totally different resource than the one added</a:t>
            </a:r>
          </a:p>
          <a:p>
            <a:endParaRPr lang="en-US" dirty="0" smtClean="0"/>
          </a:p>
          <a:p>
            <a:r>
              <a:rPr lang="en-US" dirty="0" smtClean="0"/>
              <a:t>Shameless plug: LDP Containers for the </a:t>
            </a:r>
            <a:r>
              <a:rPr lang="en-US" smtClean="0"/>
              <a:t>Perplexed </a:t>
            </a:r>
            <a:r>
              <a:rPr lang="en-US">
                <a:hlinkClick r:id="rId3"/>
              </a:rPr>
              <a:t>http://tinyurl.com/ldp-containers</a:t>
            </a:r>
            <a:r>
              <a:rPr lang="en-US"/>
              <a:t> 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Read the W3C LDP Recommendation </a:t>
            </a:r>
            <a:r>
              <a:rPr lang="en-US" dirty="0">
                <a:hlinkClick r:id="rId4"/>
              </a:rPr>
              <a:t>http://www.w3.org/TR/ldp/</a:t>
            </a:r>
            <a:r>
              <a:rPr lang="en-US" dirty="0"/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54378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Updates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Updates have not been standardized :(</a:t>
            </a:r>
          </a:p>
          <a:p>
            <a:endParaRPr lang="en-US" dirty="0"/>
          </a:p>
          <a:p>
            <a:r>
              <a:rPr lang="en-US" dirty="0" smtClean="0"/>
              <a:t>The Linked Data Platform Working Group </a:t>
            </a:r>
            <a:r>
              <a:rPr lang="en-US" b="1" i="1" dirty="0" smtClean="0"/>
              <a:t>is currently favoring LD Patch but still is deciding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r>
              <a:rPr lang="en-US" dirty="0" smtClean="0"/>
              <a:t>Other candidates include SPARQL 1.1, </a:t>
            </a:r>
            <a:r>
              <a:rPr lang="en-US" dirty="0" err="1" smtClean="0"/>
              <a:t>SparqlPatch</a:t>
            </a:r>
            <a:r>
              <a:rPr lang="en-US" dirty="0" smtClean="0"/>
              <a:t>, </a:t>
            </a:r>
            <a:r>
              <a:rPr lang="en-US" dirty="0" err="1" smtClean="0"/>
              <a:t>TurtlePatch</a:t>
            </a:r>
            <a:r>
              <a:rPr lang="en-US" dirty="0" smtClean="0"/>
              <a:t>, and RDF Patch</a:t>
            </a:r>
          </a:p>
          <a:p>
            <a:endParaRPr lang="en-US" dirty="0" smtClean="0"/>
          </a:p>
          <a:p>
            <a:r>
              <a:rPr lang="en-US" dirty="0" smtClean="0"/>
              <a:t>As of July/2015, Linked Data Patch Format (LD Patch) is a note, </a:t>
            </a:r>
            <a:r>
              <a:rPr lang="en-US" i="1" dirty="0" smtClean="0"/>
              <a:t>not</a:t>
            </a:r>
            <a:r>
              <a:rPr lang="en-US" dirty="0" smtClean="0"/>
              <a:t> a recommendation</a:t>
            </a:r>
          </a:p>
          <a:p>
            <a:endParaRPr lang="en-US" dirty="0"/>
          </a:p>
          <a:p>
            <a:r>
              <a:rPr lang="en-US" dirty="0" smtClean="0"/>
              <a:t>LD Patch </a:t>
            </a:r>
            <a:r>
              <a:rPr lang="pl-PL" dirty="0" smtClean="0">
                <a:hlinkClick r:id="rId2"/>
              </a:rPr>
              <a:t>http://www.w3.org/TR/2015/NOTE-ldpatch-20150728/</a:t>
            </a:r>
            <a:r>
              <a:rPr lang="pl-PL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22335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Why is LDP important to Hydra?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108201"/>
            <a:ext cx="8229600" cy="4250268"/>
          </a:xfrm>
        </p:spPr>
        <p:txBody>
          <a:bodyPr>
            <a:normAutofit/>
          </a:bodyPr>
          <a:lstStyle/>
          <a:p>
            <a:r>
              <a:rPr lang="en-US" dirty="0" smtClean="0">
                <a:hlinkClick r:id="rId2"/>
              </a:rPr>
              <a:t>Fedora 4 is an LDP Server</a:t>
            </a:r>
            <a:r>
              <a:rPr lang="en-US" baseline="30000" dirty="0" smtClean="0"/>
              <a:t>*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The Hydra Stack (i.e. your app) is an LDP Client </a:t>
            </a:r>
          </a:p>
          <a:p>
            <a:pPr lvl="1"/>
            <a:r>
              <a:rPr lang="en-US" dirty="0" smtClean="0"/>
              <a:t>gems: LDP, </a:t>
            </a:r>
            <a:r>
              <a:rPr lang="en-US" dirty="0" err="1" smtClean="0"/>
              <a:t>ActiveTriples</a:t>
            </a:r>
            <a:r>
              <a:rPr lang="en-US" dirty="0" smtClean="0"/>
              <a:t>, </a:t>
            </a:r>
            <a:r>
              <a:rPr lang="en-US" dirty="0" err="1" smtClean="0"/>
              <a:t>ActiveFedora</a:t>
            </a:r>
            <a:endParaRPr lang="en-US" dirty="0"/>
          </a:p>
          <a:p>
            <a:pPr lvl="1"/>
            <a:endParaRPr lang="en-US" dirty="0" smtClean="0"/>
          </a:p>
          <a:p>
            <a:pPr marL="57150" indent="0">
              <a:buNone/>
            </a:pPr>
            <a:r>
              <a:rPr lang="en-US" sz="1600" dirty="0" smtClean="0"/>
              <a:t>* Some restrictions apply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5224" y="2108201"/>
            <a:ext cx="2821576" cy="979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9301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Thanks!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Official W3C LDP Recommendation </a:t>
            </a:r>
            <a:r>
              <a:rPr lang="en-US" dirty="0" smtClean="0">
                <a:hlinkClick r:id="rId2"/>
              </a:rPr>
              <a:t>http://www.w3.org/TR/ldp/</a:t>
            </a:r>
            <a:r>
              <a:rPr lang="en-US" dirty="0" smtClean="0"/>
              <a:t> </a:t>
            </a:r>
          </a:p>
          <a:p>
            <a:endParaRPr lang="en-US" dirty="0" smtClean="0"/>
          </a:p>
          <a:p>
            <a:r>
              <a:rPr lang="en-US" dirty="0" smtClean="0"/>
              <a:t>LDP Primer </a:t>
            </a:r>
            <a:r>
              <a:rPr lang="en-US" dirty="0" smtClean="0">
                <a:hlinkClick r:id="rId3"/>
              </a:rPr>
              <a:t>http://www.w3.org/TR/ldp-primer/</a:t>
            </a:r>
            <a:r>
              <a:rPr lang="en-US" dirty="0" smtClean="0"/>
              <a:t> </a:t>
            </a:r>
          </a:p>
          <a:p>
            <a:endParaRPr lang="en-US" dirty="0"/>
          </a:p>
          <a:p>
            <a:r>
              <a:rPr lang="en-US" dirty="0" smtClean="0"/>
              <a:t>Slides/notes/examples </a:t>
            </a:r>
            <a:r>
              <a:rPr lang="en-US" dirty="0" smtClean="0">
                <a:hlinkClick r:id="rId4"/>
              </a:rPr>
              <a:t>http://hectorcorrea.com/introduction-to-ldp</a:t>
            </a:r>
            <a:r>
              <a:rPr lang="en-US" dirty="0" smtClean="0"/>
              <a:t> </a:t>
            </a:r>
            <a:endParaRPr lang="en-US" b="1" dirty="0"/>
          </a:p>
          <a:p>
            <a:pPr marL="0" indent="0">
              <a:buNone/>
            </a:pPr>
            <a:endParaRPr lang="en-US" b="1" dirty="0">
              <a:hlinkClick r:id="rId5"/>
            </a:endParaRPr>
          </a:p>
        </p:txBody>
      </p:sp>
    </p:spTree>
    <p:extLst>
      <p:ext uri="{BB962C8B-B14F-4D97-AF65-F5344CB8AC3E}">
        <p14:creationId xmlns:p14="http://schemas.microsoft.com/office/powerpoint/2010/main" val="37235272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Related Sessions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Linked data, URIs, and labels</a:t>
            </a:r>
            <a:r>
              <a:rPr lang="en-US" dirty="0"/>
              <a:t> </a:t>
            </a:r>
            <a:r>
              <a:rPr lang="en-US" dirty="0" smtClean="0"/>
              <a:t>by Trey </a:t>
            </a:r>
            <a:r>
              <a:rPr lang="en-US" dirty="0" err="1" smtClean="0"/>
              <a:t>Terrel</a:t>
            </a:r>
            <a:endParaRPr lang="en-US" dirty="0" smtClean="0"/>
          </a:p>
          <a:p>
            <a:pPr lvl="1"/>
            <a:endParaRPr lang="en-US" dirty="0" smtClean="0"/>
          </a:p>
          <a:p>
            <a:r>
              <a:rPr lang="en-US" b="1" dirty="0" smtClean="0"/>
              <a:t>Introducing </a:t>
            </a:r>
            <a:r>
              <a:rPr lang="en-US" b="1" dirty="0"/>
              <a:t>Hydra-works: PCDM in Hydra</a:t>
            </a:r>
            <a:r>
              <a:rPr lang="en-US" dirty="0" smtClean="0"/>
              <a:t> by Lynette </a:t>
            </a:r>
            <a:r>
              <a:rPr lang="en-US" dirty="0" err="1" smtClean="0"/>
              <a:t>Rayle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8004672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Linked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 smtClean="0"/>
              <a:t>First introduced by Tim Berners-Lee in 2006</a:t>
            </a:r>
          </a:p>
          <a:p>
            <a:pPr marL="0" indent="0">
              <a:buNone/>
            </a:pPr>
            <a:endParaRPr lang="en-US" sz="1800" b="1" dirty="0" smtClean="0"/>
          </a:p>
          <a:p>
            <a:pPr marL="0" indent="0">
              <a:buNone/>
            </a:pPr>
            <a:r>
              <a:rPr lang="en-US" sz="1800" dirty="0" smtClean="0">
                <a:latin typeface="Courier"/>
                <a:cs typeface="Courier"/>
              </a:rPr>
              <a:t>“The Semantic Web isn't just about putting data on the web. </a:t>
            </a:r>
            <a:r>
              <a:rPr lang="en-US" sz="1800" b="1" dirty="0" smtClean="0">
                <a:latin typeface="Courier"/>
                <a:cs typeface="Courier"/>
              </a:rPr>
              <a:t>It is about making links, so that a person or machine can explore the web of data”</a:t>
            </a:r>
          </a:p>
          <a:p>
            <a:pPr marL="0" indent="0">
              <a:buNone/>
            </a:pPr>
            <a:endParaRPr lang="en-US" sz="1800" b="1" dirty="0"/>
          </a:p>
          <a:p>
            <a:pPr lvl="1"/>
            <a:r>
              <a:rPr lang="en-US" sz="1800" dirty="0" smtClean="0"/>
              <a:t>Identify things with valid URLs</a:t>
            </a:r>
          </a:p>
          <a:p>
            <a:pPr lvl="1"/>
            <a:r>
              <a:rPr lang="en-US" sz="1800" dirty="0" smtClean="0"/>
              <a:t>Use standards for </a:t>
            </a:r>
            <a:r>
              <a:rPr lang="en-US" sz="1800" smtClean="0"/>
              <a:t>representation </a:t>
            </a:r>
          </a:p>
          <a:p>
            <a:pPr lvl="1"/>
            <a:r>
              <a:rPr lang="en-US" sz="1800" smtClean="0"/>
              <a:t>Include </a:t>
            </a:r>
            <a:r>
              <a:rPr lang="en-US" sz="1800" dirty="0" smtClean="0"/>
              <a:t>other URLs in your data</a:t>
            </a:r>
          </a:p>
          <a:p>
            <a:pPr lvl="1"/>
            <a:endParaRPr lang="en-US" sz="1800" dirty="0" smtClean="0"/>
          </a:p>
          <a:p>
            <a:pPr marL="0" indent="0">
              <a:buNone/>
            </a:pPr>
            <a:r>
              <a:rPr lang="en-US" sz="1800" dirty="0" smtClean="0"/>
              <a:t>See </a:t>
            </a:r>
            <a:r>
              <a:rPr lang="en-US" sz="1800" dirty="0" smtClean="0">
                <a:hlinkClick r:id="rId2"/>
              </a:rPr>
              <a:t>http://www.w3.org/DesignIssues/LinkedData.html</a:t>
            </a:r>
            <a:endParaRPr lang="en-US" sz="1800" dirty="0" smtClean="0"/>
          </a:p>
        </p:txBody>
      </p:sp>
    </p:spTree>
    <p:extLst>
      <p:ext uri="{BB962C8B-B14F-4D97-AF65-F5344CB8AC3E}">
        <p14:creationId xmlns:p14="http://schemas.microsoft.com/office/powerpoint/2010/main" val="23674882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5-09-17 at 8.50.21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525" y="514443"/>
            <a:ext cx="5086089" cy="527033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79520" y="6318841"/>
            <a:ext cx="49690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https://en.wikipedia.org/wiki/</a:t>
            </a:r>
            <a:r>
              <a:rPr lang="en-US" dirty="0" smtClean="0">
                <a:hlinkClick r:id="rId3"/>
              </a:rPr>
              <a:t>Abraham_Lincoln</a:t>
            </a:r>
            <a:r>
              <a:rPr lang="en-US" dirty="0" smtClean="0"/>
              <a:t> 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5361973" y="5079018"/>
            <a:ext cx="935788" cy="303111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297761" y="4894352"/>
            <a:ext cx="1191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Birth place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26028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94936"/>
            <a:ext cx="8379171" cy="20555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smtClean="0">
                <a:latin typeface="Courier"/>
                <a:cs typeface="Courier"/>
              </a:rPr>
              <a:t>Abraham_Lincoln  label</a:t>
            </a:r>
            <a:r>
              <a:rPr lang="en-US" sz="2000">
                <a:latin typeface="Courier"/>
                <a:cs typeface="Courier"/>
              </a:rPr>
              <a:t>	</a:t>
            </a:r>
            <a:r>
              <a:rPr lang="en-US" sz="2000" smtClean="0">
                <a:latin typeface="Courier"/>
                <a:cs typeface="Courier"/>
              </a:rPr>
              <a:t>     "</a:t>
            </a:r>
            <a:r>
              <a:rPr lang="en-US" sz="2000">
                <a:latin typeface="Courier"/>
                <a:cs typeface="Courier"/>
              </a:rPr>
              <a:t>Abraham </a:t>
            </a:r>
            <a:r>
              <a:rPr lang="en-US" sz="2000" smtClean="0">
                <a:latin typeface="Courier"/>
                <a:cs typeface="Courier"/>
              </a:rPr>
              <a:t>Lincoln” </a:t>
            </a:r>
            <a:r>
              <a:rPr lang="en-US" sz="2000" dirty="0">
                <a:latin typeface="Courier"/>
                <a:cs typeface="Courier"/>
              </a:rPr>
              <a:t>.</a:t>
            </a:r>
            <a:endParaRPr lang="en-US" sz="2000" dirty="0" smtClean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2000" smtClean="0">
                <a:latin typeface="Courier"/>
                <a:cs typeface="Courier"/>
              </a:rPr>
              <a:t>Abraham_Lincoln  birthDate   "1809</a:t>
            </a:r>
            <a:r>
              <a:rPr lang="en-US" sz="2000" dirty="0">
                <a:latin typeface="Courier"/>
                <a:cs typeface="Courier"/>
              </a:rPr>
              <a:t>-02</a:t>
            </a:r>
            <a:r>
              <a:rPr lang="en-US" sz="2000">
                <a:latin typeface="Courier"/>
                <a:cs typeface="Courier"/>
              </a:rPr>
              <a:t>-</a:t>
            </a:r>
            <a:r>
              <a:rPr lang="en-US" sz="2000" smtClean="0">
                <a:latin typeface="Courier"/>
                <a:cs typeface="Courier"/>
              </a:rPr>
              <a:t>12” </a:t>
            </a:r>
            <a:r>
              <a:rPr lang="en-US" sz="2000" dirty="0" smtClean="0">
                <a:latin typeface="Courier"/>
                <a:cs typeface="Courier"/>
              </a:rPr>
              <a:t>.</a:t>
            </a:r>
          </a:p>
          <a:p>
            <a:pPr marL="0" indent="0">
              <a:buNone/>
            </a:pPr>
            <a:r>
              <a:rPr lang="en-US" sz="2000" smtClean="0">
                <a:latin typeface="Courier"/>
                <a:cs typeface="Courier"/>
              </a:rPr>
              <a:t>Abraham_Lincoln  profession  "Lawyer” .</a:t>
            </a:r>
          </a:p>
          <a:p>
            <a:pPr marL="0" indent="0">
              <a:buNone/>
            </a:pPr>
            <a:r>
              <a:rPr lang="en-US" sz="2000" smtClean="0">
                <a:latin typeface="Courier"/>
                <a:cs typeface="Courier"/>
              </a:rPr>
              <a:t>[. . .]</a:t>
            </a:r>
            <a:endParaRPr lang="en-US" sz="2000" dirty="0" smtClean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2000" smtClean="0">
                <a:latin typeface="Courier"/>
                <a:cs typeface="Courier"/>
              </a:rPr>
              <a:t>Abraham_Lincoln  birthPlace  Hodgenville</a:t>
            </a:r>
            <a:r>
              <a:rPr lang="en-US" sz="2000" dirty="0">
                <a:latin typeface="Courier"/>
                <a:cs typeface="Courier"/>
              </a:rPr>
              <a:t>,_Kentucky </a:t>
            </a:r>
            <a:r>
              <a:rPr lang="en-US" sz="2000" dirty="0" smtClean="0">
                <a:latin typeface="Courier"/>
                <a:cs typeface="Courier"/>
              </a:rPr>
              <a:t>.</a:t>
            </a:r>
            <a:endParaRPr lang="en-US" sz="2000" dirty="0">
              <a:latin typeface="Courier"/>
              <a:cs typeface="Courier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13420" y="6181222"/>
            <a:ext cx="4621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cs typeface="Courier"/>
                <a:hlinkClick r:id="rId2"/>
              </a:rPr>
              <a:t>http://dbpedia.org/data/</a:t>
            </a:r>
            <a:r>
              <a:rPr lang="en-US" dirty="0" smtClean="0">
                <a:cs typeface="Courier"/>
                <a:hlinkClick r:id="rId2"/>
              </a:rPr>
              <a:t>Abraham_Lincoln.n3</a:t>
            </a:r>
            <a:r>
              <a:rPr lang="en-US" dirty="0" smtClean="0">
                <a:cs typeface="Courier"/>
              </a:rPr>
              <a:t> </a:t>
            </a:r>
            <a:endParaRPr lang="en-US" dirty="0">
              <a:cs typeface="Courier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41997"/>
          </a:xfrm>
        </p:spPr>
        <p:txBody>
          <a:bodyPr>
            <a:normAutofit/>
          </a:bodyPr>
          <a:lstStyle/>
          <a:p>
            <a:r>
              <a:rPr lang="en-US" dirty="0" smtClean="0"/>
              <a:t>Linked Data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04638" y="4350736"/>
            <a:ext cx="44863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http://</a:t>
            </a:r>
            <a:r>
              <a:rPr lang="en-US" sz="1600" dirty="0" err="1"/>
              <a:t>dbpedia.org</a:t>
            </a:r>
            <a:r>
              <a:rPr lang="en-US" sz="1600" dirty="0"/>
              <a:t>/</a:t>
            </a:r>
            <a:r>
              <a:rPr lang="en-US" sz="1600" dirty="0" smtClean="0"/>
              <a:t>resource/</a:t>
            </a:r>
            <a:r>
              <a:rPr lang="en-US" sz="1600" dirty="0" err="1" smtClean="0">
                <a:latin typeface="Courier"/>
                <a:cs typeface="Courier"/>
              </a:rPr>
              <a:t>Abraham_Lincoln</a:t>
            </a:r>
            <a:endParaRPr lang="en-US" sz="1600" dirty="0"/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1405848" y="3282735"/>
            <a:ext cx="686948" cy="1062296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4417236" y="5183686"/>
            <a:ext cx="454487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http://</a:t>
            </a:r>
            <a:r>
              <a:rPr lang="en-US" sz="1600" dirty="0" err="1"/>
              <a:t>dbpedia.org</a:t>
            </a:r>
            <a:r>
              <a:rPr lang="en-US" sz="1600" dirty="0"/>
              <a:t>/resource/</a:t>
            </a:r>
            <a:r>
              <a:rPr lang="en-US" sz="1600" dirty="0" err="1"/>
              <a:t>Hodgenville,_Kentucky</a:t>
            </a:r>
            <a:endParaRPr lang="en-US" sz="1600" dirty="0"/>
          </a:p>
        </p:txBody>
      </p:sp>
      <p:cxnSp>
        <p:nvCxnSpPr>
          <p:cNvPr id="9" name="Straight Arrow Connector 8"/>
          <p:cNvCxnSpPr/>
          <p:nvPr/>
        </p:nvCxnSpPr>
        <p:spPr>
          <a:xfrm flipH="1" flipV="1">
            <a:off x="6310339" y="3282735"/>
            <a:ext cx="1182190" cy="1900951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89143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RDF 101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Resource </a:t>
            </a:r>
            <a:r>
              <a:rPr lang="en-US" smtClean="0"/>
              <a:t>Description Framework </a:t>
            </a:r>
            <a:r>
              <a:rPr lang="en-US" sz="1600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2"/>
              </a:rPr>
              <a:t>http://www.w3.org/TR/rdf-primer</a:t>
            </a:r>
            <a:r>
              <a:rPr lang="en-US" sz="1600" smtClean="0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2"/>
              </a:rPr>
              <a:t>/</a:t>
            </a:r>
            <a:r>
              <a:rPr lang="en-US" sz="1600" smtClean="0">
                <a:solidFill>
                  <a:srgbClr val="000000"/>
                </a:solidFill>
                <a:latin typeface="Lucida Grande"/>
                <a:ea typeface="Lucida Grande"/>
                <a:cs typeface="Lucida Grande"/>
              </a:rPr>
              <a:t> </a:t>
            </a:r>
            <a:endParaRPr lang="en-US" sz="1600" dirty="0" smtClean="0"/>
          </a:p>
          <a:p>
            <a:endParaRPr lang="en-US" dirty="0" smtClean="0"/>
          </a:p>
          <a:p>
            <a:r>
              <a:rPr lang="en-US" dirty="0" smtClean="0"/>
              <a:t>Data expressed in triples</a:t>
            </a:r>
            <a:endParaRPr lang="en-US" dirty="0" smtClean="0">
              <a:latin typeface="Courier"/>
              <a:cs typeface="Courier"/>
            </a:endParaRPr>
          </a:p>
          <a:p>
            <a:pPr marL="800100" lvl="2" indent="0">
              <a:buNone/>
            </a:pPr>
            <a:r>
              <a:rPr lang="en-US" dirty="0" smtClean="0">
                <a:latin typeface="Courier"/>
                <a:cs typeface="Courier"/>
              </a:rPr>
              <a:t>&lt;subject&gt; &lt;predicate&gt; &lt;object&gt; </a:t>
            </a:r>
          </a:p>
          <a:p>
            <a:pPr marL="400050" lvl="1" indent="0">
              <a:buNone/>
            </a:pPr>
            <a:endParaRPr lang="en-US" dirty="0">
              <a:latin typeface="Courier"/>
              <a:cs typeface="Courier"/>
            </a:endParaRPr>
          </a:p>
          <a:p>
            <a:r>
              <a:rPr lang="en-US" dirty="0" smtClean="0"/>
              <a:t>For example</a:t>
            </a:r>
          </a:p>
          <a:p>
            <a:pPr marL="0" indent="0">
              <a:buNone/>
            </a:pPr>
            <a:r>
              <a:rPr lang="en-US" sz="2400" smtClean="0">
                <a:latin typeface="Courier"/>
                <a:cs typeface="Courier"/>
              </a:rPr>
              <a:t>	&lt;hydraconnect&gt; &lt;location&gt; </a:t>
            </a:r>
            <a:r>
              <a:rPr lang="en-US" sz="2400" dirty="0" smtClean="0">
                <a:latin typeface="Courier"/>
                <a:cs typeface="Courier"/>
              </a:rPr>
              <a:t>“Minneapolis”</a:t>
            </a:r>
          </a:p>
          <a:p>
            <a:pPr marL="0" indent="0">
              <a:buNone/>
            </a:pPr>
            <a:r>
              <a:rPr lang="en-US" sz="2400" smtClean="0">
                <a:latin typeface="Courier"/>
                <a:cs typeface="Courier"/>
              </a:rPr>
              <a:t>	&lt;hydraconnect&gt; </a:t>
            </a:r>
            <a:r>
              <a:rPr lang="en-US" sz="2400" dirty="0" smtClean="0">
                <a:latin typeface="Courier"/>
                <a:cs typeface="Courier"/>
              </a:rPr>
              <a:t>&lt;date&gt; “2015-09-22”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2232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From read-only to read-write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are we supposed to </a:t>
            </a:r>
            <a:r>
              <a:rPr lang="en-US" b="1" dirty="0" smtClean="0"/>
              <a:t>update Linked Data</a:t>
            </a:r>
          </a:p>
          <a:p>
            <a:endParaRPr lang="en-US" dirty="0" smtClean="0"/>
          </a:p>
          <a:p>
            <a:r>
              <a:rPr lang="en-US" dirty="0"/>
              <a:t>I</a:t>
            </a:r>
            <a:r>
              <a:rPr lang="en-US" dirty="0" smtClean="0"/>
              <a:t>ntuitively we assume that we must use </a:t>
            </a:r>
            <a:r>
              <a:rPr lang="en-US" smtClean="0"/>
              <a:t>HTTP GET/POST and Resource Description Framework (RDF)…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…but what are the mechanics</a:t>
            </a:r>
            <a:r>
              <a:rPr lang="en-US" smtClean="0"/>
              <a:t>, the rules, how </a:t>
            </a:r>
            <a:r>
              <a:rPr lang="en-US" dirty="0" smtClean="0"/>
              <a:t>do we deal with containership</a:t>
            </a:r>
          </a:p>
        </p:txBody>
      </p:sp>
    </p:spTree>
    <p:extLst>
      <p:ext uri="{BB962C8B-B14F-4D97-AF65-F5344CB8AC3E}">
        <p14:creationId xmlns:p14="http://schemas.microsoft.com/office/powerpoint/2010/main" val="26214904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Linked Data Platform (LDP)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00050" lvl="1" indent="0">
              <a:buNone/>
            </a:pPr>
            <a:r>
              <a:rPr lang="en-US" dirty="0" smtClean="0">
                <a:latin typeface="Courier"/>
                <a:cs typeface="Courier"/>
              </a:rPr>
              <a:t>“defines a set of rules for HTTP operations on web resources, some based on RDF, to provide an architecture for </a:t>
            </a:r>
            <a:r>
              <a:rPr lang="en-US" b="1" dirty="0" smtClean="0">
                <a:latin typeface="Courier"/>
                <a:cs typeface="Courier"/>
              </a:rPr>
              <a:t>read-write</a:t>
            </a:r>
            <a:r>
              <a:rPr lang="en-US" dirty="0" smtClean="0">
                <a:latin typeface="Courier"/>
                <a:cs typeface="Courier"/>
              </a:rPr>
              <a:t> Linked Data on the web”</a:t>
            </a:r>
            <a:r>
              <a:rPr lang="en-US" dirty="0" smtClean="0"/>
              <a:t> </a:t>
            </a:r>
            <a:r>
              <a:rPr lang="en-US" sz="1800" dirty="0" smtClean="0">
                <a:hlinkClick r:id="rId2"/>
              </a:rPr>
              <a:t>http://www.w3.org/TR/ldp/</a:t>
            </a:r>
            <a:endParaRPr lang="en-US" sz="1800" dirty="0" smtClean="0"/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400050" lvl="1" indent="0">
              <a:buNone/>
            </a:pPr>
            <a:r>
              <a:rPr lang="en-US" dirty="0" smtClean="0"/>
              <a:t>W3C Recommendation as of Feb/2015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49340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5137</TotalTime>
  <Words>1364</Words>
  <Application>Microsoft Macintosh PowerPoint</Application>
  <PresentationFormat>On-screen Show (4:3)</PresentationFormat>
  <Paragraphs>273</Paragraphs>
  <Slides>27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28" baseType="lpstr">
      <vt:lpstr>Office Theme</vt:lpstr>
      <vt:lpstr>Introduction to the  Linked Data Platform (LDP)  Hector Correa  hjc14@psu.edu The Pennsylvania State University</vt:lpstr>
      <vt:lpstr>Agenda</vt:lpstr>
      <vt:lpstr>Related Sessions</vt:lpstr>
      <vt:lpstr>Linked Data</vt:lpstr>
      <vt:lpstr>PowerPoint Presentation</vt:lpstr>
      <vt:lpstr>Linked Data</vt:lpstr>
      <vt:lpstr>RDF 101</vt:lpstr>
      <vt:lpstr>From read-only to read-write</vt:lpstr>
      <vt:lpstr>Linked Data Platform (LDP)</vt:lpstr>
      <vt:lpstr>Linked Data Platform (LDP) is an HTTP API for  read-write Linked Data </vt:lpstr>
      <vt:lpstr>Basic HTTP workflow</vt:lpstr>
      <vt:lpstr>Concepts</vt:lpstr>
      <vt:lpstr>Create a New RDF Source</vt:lpstr>
      <vt:lpstr>Fetch an Existing RDF Source</vt:lpstr>
      <vt:lpstr>Create a New Non-RDF Source</vt:lpstr>
      <vt:lpstr>Show me the Graph</vt:lpstr>
      <vt:lpstr>Concepts (expanded)</vt:lpstr>
      <vt:lpstr>Adding an RDF Source to a Basic Container (1/2)</vt:lpstr>
      <vt:lpstr>PowerPoint Presentation</vt:lpstr>
      <vt:lpstr>Show me the Graph</vt:lpstr>
      <vt:lpstr>Direct Containers (1/2)</vt:lpstr>
      <vt:lpstr>Direct Container (2/2)</vt:lpstr>
      <vt:lpstr>Show me the Graph</vt:lpstr>
      <vt:lpstr>Containers</vt:lpstr>
      <vt:lpstr>Updates </vt:lpstr>
      <vt:lpstr>Why is LDP important to Hydra?</vt:lpstr>
      <vt:lpstr>Thanks!</vt:lpstr>
    </vt:vector>
  </TitlesOfParts>
  <Company>Penn State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 Linked Data Platform (LDP)</dc:title>
  <dc:creator>Hector Correa</dc:creator>
  <cp:lastModifiedBy>Hector Correa</cp:lastModifiedBy>
  <cp:revision>73</cp:revision>
  <cp:lastPrinted>2015-09-18T17:00:40Z</cp:lastPrinted>
  <dcterms:created xsi:type="dcterms:W3CDTF">2015-09-14T13:45:57Z</dcterms:created>
  <dcterms:modified xsi:type="dcterms:W3CDTF">2015-09-18T21:15:52Z</dcterms:modified>
</cp:coreProperties>
</file>